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16"/>
  </p:notesMasterIdLst>
  <p:handoutMasterIdLst>
    <p:handoutMasterId r:id="rId17"/>
  </p:handoutMasterIdLst>
  <p:sldIdLst>
    <p:sldId id="257" r:id="rId3"/>
    <p:sldId id="6100" r:id="rId4"/>
    <p:sldId id="6040" r:id="rId5"/>
    <p:sldId id="6086" r:id="rId6"/>
    <p:sldId id="6101" r:id="rId7"/>
    <p:sldId id="6064" r:id="rId8"/>
    <p:sldId id="6088" r:id="rId9"/>
    <p:sldId id="4579" r:id="rId10"/>
    <p:sldId id="6085" r:id="rId11"/>
    <p:sldId id="6092" r:id="rId12"/>
    <p:sldId id="586" r:id="rId13"/>
    <p:sldId id="6099" r:id="rId14"/>
    <p:sldId id="6098" r:id="rId1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rthakavi, Vasundhara (NIH/NIDA) [E]" initials="VV([" lastIdx="3" clrIdx="0">
    <p:extLst>
      <p:ext uri="{19B8F6BF-5375-455C-9EA6-DF929625EA0E}">
        <p15:presenceInfo xmlns:p15="http://schemas.microsoft.com/office/powerpoint/2012/main" userId="S-1-5-21-12604286-656692736-1848903544-9222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6C54"/>
    <a:srgbClr val="AB9996"/>
    <a:srgbClr val="FFE5DF"/>
    <a:srgbClr val="4D8C8C"/>
    <a:srgbClr val="608269"/>
    <a:srgbClr val="4267B2"/>
    <a:srgbClr val="C26E68"/>
    <a:srgbClr val="D0F800"/>
    <a:srgbClr val="5DA9DD"/>
    <a:srgbClr val="FE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30" autoAdjust="0"/>
    <p:restoredTop sz="94694"/>
  </p:normalViewPr>
  <p:slideViewPr>
    <p:cSldViewPr snapToGrid="0" snapToObjects="1">
      <p:cViewPr>
        <p:scale>
          <a:sx n="100" d="100"/>
          <a:sy n="100" d="100"/>
        </p:scale>
        <p:origin x="1308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15426893247549E-2"/>
          <c:y val="3.1008227373223687E-2"/>
          <c:w val="0.90688011506143285"/>
          <c:h val="0.8527806654049303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Past-month Heroin Needle Use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rgbClr val="FF0000"/>
                </a:solidFill>
                <a:prstDash val="sysDash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Sheet1!$A$2:$A$9</c:f>
              <c:strCache>
                <c:ptCount val="8"/>
                <c:pt idx="0">
                  <c:v>2002-2003</c:v>
                </c:pt>
                <c:pt idx="1">
                  <c:v>2004-2005</c:v>
                </c:pt>
                <c:pt idx="2">
                  <c:v>2006-2007</c:v>
                </c:pt>
                <c:pt idx="3">
                  <c:v>2008-2009</c:v>
                </c:pt>
                <c:pt idx="4">
                  <c:v>2010-2011</c:v>
                </c:pt>
                <c:pt idx="5">
                  <c:v>2012-2013</c:v>
                </c:pt>
                <c:pt idx="6">
                  <c:v>2014-2015</c:v>
                </c:pt>
                <c:pt idx="7">
                  <c:v>2016-2017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0.03</c:v>
                </c:pt>
                <c:pt idx="1">
                  <c:v>0.03</c:v>
                </c:pt>
                <c:pt idx="2">
                  <c:v>0.05</c:v>
                </c:pt>
                <c:pt idx="3">
                  <c:v>0.05</c:v>
                </c:pt>
                <c:pt idx="4">
                  <c:v>0.04</c:v>
                </c:pt>
                <c:pt idx="5">
                  <c:v>7.0000000000000007E-2</c:v>
                </c:pt>
                <c:pt idx="6">
                  <c:v>7.0000000000000007E-2</c:v>
                </c:pt>
                <c:pt idx="7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4D-1C4D-938B-FEA09C52D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8404680"/>
        <c:axId val="44841878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Column1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314D-1C4D-938B-FEA09C52D525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Column2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14D-1C4D-938B-FEA09C52D525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Column3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Sheet1!$E$2:$E$9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14D-1C4D-938B-FEA09C52D525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Sheet1!$F$1</c15:sqref>
                        </c15:formulaRef>
                      </c:ext>
                    </c:extLst>
                    <c:strCache>
                      <c:ptCount val="1"/>
                      <c:pt idx="0">
                        <c:v>Column4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Sheet1!$F$2:$F$9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14D-1C4D-938B-FEA09C52D525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  <c:pt idx="0">
                        <c:v>Column5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Sheet1!$G$2:$G$9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314D-1C4D-938B-FEA09C52D525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Sheet1!$H$1</c15:sqref>
                        </c15:formulaRef>
                      </c:ext>
                    </c:extLst>
                    <c:strCache>
                      <c:ptCount val="1"/>
                      <c:pt idx="0">
                        <c:v>Column6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Sheet1!$H$2:$H$9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314D-1C4D-938B-FEA09C52D525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Sheet1!$I$1</c15:sqref>
                        </c15:formulaRef>
                      </c:ext>
                    </c:extLst>
                    <c:strCache>
                      <c:ptCount val="1"/>
                      <c:pt idx="0">
                        <c:v>Column7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Sheet1!$A$2:$A$9</c15:sqref>
                        </c15:formulaRef>
                      </c:ext>
                    </c:extLst>
                    <c:strCache>
                      <c:ptCount val="8"/>
                      <c:pt idx="0">
                        <c:v>2002-2003</c:v>
                      </c:pt>
                      <c:pt idx="1">
                        <c:v>2004-2005</c:v>
                      </c:pt>
                      <c:pt idx="2">
                        <c:v>2006-2007</c:v>
                      </c:pt>
                      <c:pt idx="3">
                        <c:v>2008-2009</c:v>
                      </c:pt>
                      <c:pt idx="4">
                        <c:v>2010-2011</c:v>
                      </c:pt>
                      <c:pt idx="5">
                        <c:v>2012-2013</c:v>
                      </c:pt>
                      <c:pt idx="6">
                        <c:v>2014-2015</c:v>
                      </c:pt>
                      <c:pt idx="7">
                        <c:v>2016-2017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Sheet1!$I$2:$I$9</c15:sqref>
                        </c15:formulaRef>
                      </c:ext>
                    </c:extLst>
                    <c:numCache>
                      <c:formatCode>General</c:formatCode>
                      <c:ptCount val="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314D-1C4D-938B-FEA09C52D525}"/>
                  </c:ext>
                </c:extLst>
              </c15:ser>
            </c15:filteredLineSeries>
          </c:ext>
        </c:extLst>
      </c:lineChart>
      <c:catAx>
        <c:axId val="44840468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418784"/>
        <c:crossesAt val="0"/>
        <c:auto val="0"/>
        <c:lblAlgn val="ctr"/>
        <c:lblOffset val="100"/>
        <c:noMultiLvlLbl val="0"/>
      </c:catAx>
      <c:valAx>
        <c:axId val="44841878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extTo"/>
        <c:spPr>
          <a:noFill/>
          <a:ln w="28575">
            <a:solidFill>
              <a:srgbClr val="383333"/>
            </a:solidFill>
            <a:prstDash val="solid"/>
          </a:ln>
          <a:effectLst>
            <a:softEdge rad="355600"/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8404680"/>
        <c:crosses val="autoZero"/>
        <c:crossBetween val="between"/>
      </c:valAx>
      <c:spPr>
        <a:noFill/>
        <a:ln w="28575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21/07/2019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2B59E-B389-4CDB-BB2F-64019EC78569}" type="datetimeFigureOut">
              <a:rPr lang="en-US" smtClean="0"/>
              <a:t>7/21/2019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D1F43-27A6-4C0A-A62E-4CD3CB8DA7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0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8D1F43-27A6-4C0A-A62E-4CD3CB8DA71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6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0C1D4-C01C-4646-B0DB-43206E77F0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743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0838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635DBD-D184-4C27-BE99-670F4E8727A4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8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FA309-096C-4A15-8853-D6041EF1F2C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7/21/2019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A7C89-BC19-4667-830E-21C510E9443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6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2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534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3747" fontAlgn="base">
              <a:spcBef>
                <a:spcPct val="0"/>
              </a:spcBef>
              <a:spcAft>
                <a:spcPct val="0"/>
              </a:spcAft>
            </a:pPr>
            <a:fld id="{230C5AF1-252F-4C9A-9168-261F32C41EEF}" type="datetimeFigureOut">
              <a:rPr lang="en-US" sz="3793" i="1" smtClean="0">
                <a:solidFill>
                  <a:srgbClr val="FFFF00"/>
                </a:solidFill>
                <a:latin typeface="Times" charset="0"/>
                <a:ea typeface="Osaka" charset="-128"/>
              </a:rPr>
              <a:pPr defTabSz="1083747" fontAlgn="base">
                <a:spcBef>
                  <a:spcPct val="0"/>
                </a:spcBef>
                <a:spcAft>
                  <a:spcPct val="0"/>
                </a:spcAft>
              </a:pPr>
              <a:t>7/21/2019</a:t>
            </a:fld>
            <a:endParaRPr lang="en-US" sz="3793" i="1" dirty="0">
              <a:solidFill>
                <a:srgbClr val="FFFF00"/>
              </a:solidFill>
              <a:latin typeface="Times" charset="0"/>
              <a:ea typeface="Osaka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534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083747" fontAlgn="base">
              <a:spcBef>
                <a:spcPct val="0"/>
              </a:spcBef>
              <a:spcAft>
                <a:spcPct val="0"/>
              </a:spcAft>
            </a:pPr>
            <a:endParaRPr lang="en-US" sz="3793" i="1" dirty="0">
              <a:solidFill>
                <a:srgbClr val="FFFF00"/>
              </a:solidFill>
              <a:latin typeface="Times" charset="0"/>
              <a:ea typeface="Osaka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534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083747" fontAlgn="base">
              <a:spcBef>
                <a:spcPct val="0"/>
              </a:spcBef>
              <a:spcAft>
                <a:spcPct val="0"/>
              </a:spcAft>
            </a:pPr>
            <a:fld id="{4A8B920E-FE0E-42DB-8632-341D5DF608E6}" type="slidenum">
              <a:rPr lang="en-US" sz="3793" i="1" smtClean="0">
                <a:solidFill>
                  <a:srgbClr val="FFFF00"/>
                </a:solidFill>
                <a:latin typeface="Times" charset="0"/>
                <a:ea typeface="Osaka" charset="-128"/>
              </a:rPr>
              <a:pPr defTabSz="108374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3793" i="1" dirty="0">
              <a:solidFill>
                <a:srgbClr val="FFFF00"/>
              </a:solidFill>
              <a:latin typeface="Times" charset="0"/>
              <a:ea typeface="Osak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815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49"/>
            <a:fld id="{851099DA-A627-4DDE-B6B7-BE2F163411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49"/>
              <a:t>7/21/2019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1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4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1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49"/>
            <a:fld id="{58F43990-3BBB-4992-84A4-D2C7629C76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4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0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68584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94" indent="-257194" algn="l" defTabSz="68584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52" indent="-214328" algn="l" defTabSz="685849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12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36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61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85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010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934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59" indent="-171463" algn="l" defTabSz="685849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25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49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74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8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623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47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73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97" algn="l" defTabSz="68584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ww.ncbi.nlm.nih.gov/pubmed/27763996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7343545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891" y="1926212"/>
            <a:ext cx="11029071" cy="12303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Opioid Use Disorders: </a:t>
            </a:r>
            <a:r>
              <a:rPr lang="en-US" i="1" dirty="0">
                <a:solidFill>
                  <a:srgbClr val="FF0000"/>
                </a:solidFill>
              </a:rPr>
              <a:t>Impact on HIV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9140" y="3156600"/>
            <a:ext cx="6080550" cy="1230387"/>
          </a:xfrm>
        </p:spPr>
        <p:txBody>
          <a:bodyPr>
            <a:noAutofit/>
          </a:bodyPr>
          <a:lstStyle/>
          <a:p>
            <a:r>
              <a:rPr lang="en-US" b="1" dirty="0"/>
              <a:t>Nora D. Volkow, MD</a:t>
            </a:r>
          </a:p>
          <a:p>
            <a:r>
              <a:rPr lang="en-US" sz="2000" dirty="0"/>
              <a:t>Director, National Institute on Drug Abuse</a:t>
            </a:r>
          </a:p>
          <a:p>
            <a:r>
              <a:rPr lang="en-US" sz="2000" dirty="0"/>
              <a:t>         National Institutes of Health</a:t>
            </a:r>
          </a:p>
          <a:p>
            <a:endParaRPr lang="en-US" sz="2000" dirty="0"/>
          </a:p>
        </p:txBody>
      </p:sp>
      <p:pic>
        <p:nvPicPr>
          <p:cNvPr id="9" name="Picture 8" descr="C:\Users\dowlingg\AppData\Local\Temp\1\NIH_NIDA_Master_Logo_2Color.png">
            <a:extLst>
              <a:ext uri="{FF2B5EF4-FFF2-40B4-BE49-F238E27FC236}">
                <a16:creationId xmlns:a16="http://schemas.microsoft.com/office/drawing/2014/main" id="{70735819-A3FF-4FDE-89CC-B33DA8F84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55053"/>
          <a:stretch/>
        </p:blipFill>
        <p:spPr bwMode="auto">
          <a:xfrm>
            <a:off x="4525616" y="4029598"/>
            <a:ext cx="688300" cy="40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F91CC38-AC18-4F1A-A686-EB72F25E9894}"/>
              </a:ext>
            </a:extLst>
          </p:cNvPr>
          <p:cNvGrpSpPr/>
          <p:nvPr/>
        </p:nvGrpSpPr>
        <p:grpSpPr>
          <a:xfrm>
            <a:off x="5549200" y="4490688"/>
            <a:ext cx="1820430" cy="384527"/>
            <a:chOff x="5330659" y="4457020"/>
            <a:chExt cx="1820430" cy="3845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2EC43B-F5F8-4E8F-B36C-9DD7D0775BE1}"/>
                </a:ext>
              </a:extLst>
            </p:cNvPr>
            <p:cNvSpPr txBox="1"/>
            <p:nvPr/>
          </p:nvSpPr>
          <p:spPr>
            <a:xfrm>
              <a:off x="5681513" y="4457020"/>
              <a:ext cx="1469576" cy="350855"/>
            </a:xfrm>
            <a:prstGeom prst="rect">
              <a:avLst/>
            </a:prstGeom>
            <a:noFill/>
          </p:spPr>
          <p:txBody>
            <a:bodyPr wrap="none" lIns="72044" tIns="36571" rIns="72044" bIns="36571" rtlCol="0">
              <a:spAutoFit/>
            </a:bodyPr>
            <a:lstStyle/>
            <a:p>
              <a:pPr algn="ctr" defTabSz="358613">
                <a:defRPr/>
              </a:pPr>
              <a:r>
                <a:rPr lang="en-US" kern="0" dirty="0">
                  <a:solidFill>
                    <a:srgbClr val="FF0000"/>
                  </a:solidFill>
                  <a:latin typeface="Arial" panose="020B0604020202020204" pitchFamily="34" charset="0"/>
                  <a:ea typeface="Osaka" charset="-128"/>
                  <a:cs typeface="Arial" panose="020B0604020202020204" pitchFamily="34" charset="0"/>
                </a:rPr>
                <a:t>@</a:t>
              </a:r>
              <a:r>
                <a:rPr lang="en-US" i="1" kern="0" dirty="0">
                  <a:solidFill>
                    <a:srgbClr val="FF0000"/>
                  </a:solidFill>
                  <a:latin typeface="Arial" panose="020B0604020202020204" pitchFamily="34" charset="0"/>
                  <a:ea typeface="Osaka" charset="-128"/>
                  <a:cs typeface="Arial" panose="020B0604020202020204" pitchFamily="34" charset="0"/>
                </a:rPr>
                <a:t>NIDAnews</a:t>
              </a:r>
            </a:p>
          </p:txBody>
        </p:sp>
        <p:pic>
          <p:nvPicPr>
            <p:cNvPr id="13" name="Picture 12" descr="http://www.gradhacker.org/wp-content/uploads/2012/11/mza_8073056210405637596.png">
              <a:extLst>
                <a:ext uri="{FF2B5EF4-FFF2-40B4-BE49-F238E27FC236}">
                  <a16:creationId xmlns:a16="http://schemas.microsoft.com/office/drawing/2014/main" id="{6E7BE7D4-98CE-4880-8BA3-C9AACD45DF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0659" y="4490693"/>
              <a:ext cx="350854" cy="350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5" y="105043"/>
            <a:ext cx="4880683" cy="798193"/>
          </a:xfrm>
        </p:spPr>
        <p:txBody>
          <a:bodyPr>
            <a:normAutofit fontScale="90000"/>
          </a:bodyPr>
          <a:lstStyle/>
          <a:p>
            <a:pPr algn="l">
              <a:lnSpc>
                <a:spcPts val="3340"/>
              </a:lnSpc>
            </a:pPr>
            <a:r>
              <a:rPr lang="en-US" sz="3600" b="0" dirty="0">
                <a:latin typeface="+mj-lt"/>
              </a:rPr>
              <a:t>Implementing MOUD in </a:t>
            </a:r>
            <a:r>
              <a:rPr lang="en-US" sz="3600" dirty="0">
                <a:latin typeface="+mj-lt"/>
              </a:rPr>
              <a:t>Healthcare Settings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54" y="21036"/>
            <a:ext cx="1061756" cy="130967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150056-058E-B749-940C-480E5D09D7AD}"/>
              </a:ext>
            </a:extLst>
          </p:cNvPr>
          <p:cNvSpPr/>
          <p:nvPr/>
        </p:nvSpPr>
        <p:spPr>
          <a:xfrm>
            <a:off x="23556" y="6131325"/>
            <a:ext cx="43040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Bhatraju EP et al., Addict Sci Clin Pract. 2017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BB9220-A703-F145-A2C5-16CACE07AC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3"/>
          <a:stretch/>
        </p:blipFill>
        <p:spPr>
          <a:xfrm>
            <a:off x="440982" y="2286495"/>
            <a:ext cx="4661350" cy="29098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CCBD49-9AB9-A042-A834-4942B1C4AD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85357" r="14573" b="-2255"/>
          <a:stretch/>
        </p:blipFill>
        <p:spPr>
          <a:xfrm>
            <a:off x="2592407" y="3013755"/>
            <a:ext cx="2862127" cy="53150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4267FC-1E4C-4640-AC44-90DE4BA39BB9}"/>
              </a:ext>
            </a:extLst>
          </p:cNvPr>
          <p:cNvSpPr txBox="1"/>
          <p:nvPr/>
        </p:nvSpPr>
        <p:spPr>
          <a:xfrm>
            <a:off x="331082" y="5257112"/>
            <a:ext cx="50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Treatment retention at 38 weeks equivalent to specialized treatment.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65CCF4-579E-A24D-9B47-1DEB604D5AAD}"/>
              </a:ext>
            </a:extLst>
          </p:cNvPr>
          <p:cNvSpPr/>
          <p:nvPr/>
        </p:nvSpPr>
        <p:spPr>
          <a:xfrm>
            <a:off x="120364" y="1104026"/>
            <a:ext cx="559666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Calibri" panose="020F0502020204030204" pitchFamily="34" charset="0"/>
              </a:rPr>
              <a:t>Primary Care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 panose="020F0502020204030204" pitchFamily="34" charset="0"/>
              </a:rPr>
              <a:t>: Low Threshold Office-Based Buprenorphine Treatment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9C59D-9AD8-784B-85F5-CD5DFF76AFB5}"/>
              </a:ext>
            </a:extLst>
          </p:cNvPr>
          <p:cNvSpPr/>
          <p:nvPr/>
        </p:nvSpPr>
        <p:spPr>
          <a:xfrm>
            <a:off x="2766966" y="1756054"/>
            <a:ext cx="2862127" cy="8402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i="1" dirty="0">
                <a:solidFill>
                  <a:srgbClr val="FF0000"/>
                </a:solidFill>
              </a:rPr>
              <a:t>Unobserved induction, </a:t>
            </a:r>
          </a:p>
          <a:p>
            <a:pPr lvl="0">
              <a:lnSpc>
                <a:spcPct val="90000"/>
              </a:lnSpc>
              <a:defRPr/>
            </a:pPr>
            <a:r>
              <a:rPr lang="en-US" i="1" dirty="0">
                <a:solidFill>
                  <a:srgbClr val="FF0000"/>
                </a:solidFill>
              </a:rPr>
              <a:t>At most weekly visits, </a:t>
            </a:r>
          </a:p>
          <a:p>
            <a:pPr lvl="0">
              <a:lnSpc>
                <a:spcPct val="90000"/>
              </a:lnSpc>
              <a:defRPr/>
            </a:pPr>
            <a:r>
              <a:rPr lang="en-US" i="1" dirty="0">
                <a:solidFill>
                  <a:srgbClr val="FF0000"/>
                </a:solidFill>
              </a:rPr>
              <a:t>No psychosocial treatment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21C56D-446E-6241-8A13-708DDD8BCE2A}"/>
              </a:ext>
            </a:extLst>
          </p:cNvPr>
          <p:cNvGrpSpPr/>
          <p:nvPr/>
        </p:nvGrpSpPr>
        <p:grpSpPr>
          <a:xfrm>
            <a:off x="5747439" y="-12926"/>
            <a:ext cx="6491533" cy="6452028"/>
            <a:chOff x="18025" y="-337515"/>
            <a:chExt cx="6491533" cy="645202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AEE8BE-990D-2746-B2E1-1784E2FDD37A}"/>
                </a:ext>
              </a:extLst>
            </p:cNvPr>
            <p:cNvSpPr txBox="1"/>
            <p:nvPr/>
          </p:nvSpPr>
          <p:spPr>
            <a:xfrm>
              <a:off x="84700" y="-337515"/>
              <a:ext cx="4867421" cy="94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5785" lvl="1" defTabSz="771571">
                <a:lnSpc>
                  <a:spcPts val="3320"/>
                </a:lnSpc>
                <a:spcAft>
                  <a:spcPts val="120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+mj-lt"/>
                </a:rPr>
                <a:t>Implementing</a:t>
              </a:r>
              <a:r>
                <a:rPr lang="en-US" sz="36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MOUD in Jail/Prisons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B0A6F7D-FAB7-BD4D-BE02-911C5E6AE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475"/>
            <a:stretch/>
          </p:blipFill>
          <p:spPr>
            <a:xfrm>
              <a:off x="5186894" y="-215650"/>
              <a:ext cx="1103000" cy="9606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81D4C5-0161-CA4A-A99D-731108757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591" y="2323363"/>
              <a:ext cx="4347223" cy="235548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9D2C9-7D7F-EC47-B291-FC0312F64D2F}"/>
                </a:ext>
              </a:extLst>
            </p:cNvPr>
            <p:cNvSpPr txBox="1"/>
            <p:nvPr/>
          </p:nvSpPr>
          <p:spPr>
            <a:xfrm>
              <a:off x="3903100" y="5806736"/>
              <a:ext cx="24572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71571"/>
              <a:r>
                <a:rPr lang="en-US" sz="1400" i="1" dirty="0">
                  <a:solidFill>
                    <a:prstClr val="black"/>
                  </a:solidFill>
                  <a:latin typeface="Franklin Gothic Book" panose="020B0503020102020204" pitchFamily="34" charset="0"/>
                </a:rPr>
                <a:t>Springer SA et al., JAIDS 2018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877323-D59D-0A49-8DF0-78161011D170}"/>
                </a:ext>
              </a:extLst>
            </p:cNvPr>
            <p:cNvSpPr/>
            <p:nvPr/>
          </p:nvSpPr>
          <p:spPr>
            <a:xfrm>
              <a:off x="274028" y="4990095"/>
              <a:ext cx="608634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XR-NTX</a:t>
              </a:r>
              <a:r>
                <a:rPr lang="en-US" sz="2000" dirty="0"/>
                <a:t> given 1w prior to jail release with subsequent injections in community </a:t>
              </a:r>
              <a:r>
                <a:rPr lang="en-US" sz="2000" dirty="0">
                  <a:solidFill>
                    <a:srgbClr val="FF0000"/>
                  </a:solidFill>
                </a:rPr>
                <a:t>improved VS at 6m Post-release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E10279-6292-074C-8BDE-275F939C059A}"/>
                </a:ext>
              </a:extLst>
            </p:cNvPr>
            <p:cNvSpPr txBox="1"/>
            <p:nvPr/>
          </p:nvSpPr>
          <p:spPr>
            <a:xfrm>
              <a:off x="18025" y="794367"/>
              <a:ext cx="64915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defTabSz="771571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PLWH w OUD, 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are disproportionately incarcerated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342900" indent="-342900" defTabSz="771571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HIV prevalence 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 </a:t>
              </a: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3X that in 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community 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342900" indent="-342900" defTabSz="771571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VS achieved during incarceration is </a:t>
              </a:r>
              <a:r>
                <a:rPr lang="en-U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lost from </a:t>
              </a:r>
              <a:r>
                <a:rPr lang="en-US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low linkage to HIV care, relapse </a:t>
              </a: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and homelessness post-release</a:t>
              </a:r>
              <a:endPara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20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86733" y="1790946"/>
            <a:ext cx="5050126" cy="225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80000"/>
              <a:buFont typeface="Symbol" panose="05050102010706020507" pitchFamily="18" charset="2"/>
              <a:buChar char="¨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80000"/>
              <a:buFont typeface="Symbol" panose="05050102010706020507" pitchFamily="18" charset="2"/>
              <a:buChar char="¨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80000"/>
              <a:buFont typeface="Symbol" panose="05050102010706020507" pitchFamily="18" charset="2"/>
              <a:buChar char="¨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accent1"/>
              </a:buClr>
              <a:buSzPct val="80000"/>
              <a:buFont typeface="Symbol" panose="05050102010706020507" pitchFamily="18" charset="2"/>
              <a:buChar char="¨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marL="0" marR="0" lvl="0" indent="0" algn="l" defTabSz="548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Char char="•"/>
              <a:tabLst/>
              <a:defRPr/>
            </a:pPr>
            <a:endParaRPr kumimoji="0" lang="en-US" altLang="en-US" sz="211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  <a:p>
            <a:pPr marL="289339" marR="0" lvl="0" indent="-289339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11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  <a:p>
            <a:pPr marL="0" marR="0" lvl="0" indent="0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kumimoji="0" lang="en-US" altLang="en-US" sz="211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 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Vivitrol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®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Arial" panose="020B0604020202020204" pitchFamily="34" charset="0"/>
            </a:endParaRPr>
          </a:p>
          <a:p>
            <a:pPr marL="0" marR="0" lvl="0" indent="0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lang="en-US" altLang="en-US" sz="2000" kern="0" dirty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en-US" altLang="en-US" sz="1800" b="0" kern="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Once-month Injection </a:t>
            </a:r>
            <a:endParaRPr kumimoji="0" lang="en-US" altLang="en-US" sz="211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Osaka" charset="-128"/>
              <a:cs typeface="Arial" panose="020B0604020202020204" pitchFamily="34" charset="0"/>
            </a:endParaRPr>
          </a:p>
          <a:p>
            <a:pPr marL="0" marR="0" lvl="0" indent="0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kumimoji="0" lang="en-US" altLang="en-US" sz="211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  <a:p>
            <a:pPr marL="0" marR="0" lvl="0" indent="0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endParaRPr kumimoji="0" lang="en-US" altLang="en-US" sz="211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saka" charset="-128"/>
              <a:cs typeface="Arial" panose="020B0604020202020204" pitchFamily="34" charset="0"/>
            </a:endParaRPr>
          </a:p>
          <a:p>
            <a:pPr marL="0" marR="0" lvl="0" indent="0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kumimoji="0" lang="en-US" altLang="en-US" sz="211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saka" charset="-12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3" descr="Probuphine Implant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15671" r="5509" b="9163"/>
          <a:stretch/>
        </p:blipFill>
        <p:spPr>
          <a:xfrm>
            <a:off x="8977868" y="5560739"/>
            <a:ext cx="1779551" cy="588970"/>
          </a:xfrm>
          <a:prstGeom prst="rect">
            <a:avLst/>
          </a:prstGeom>
        </p:spPr>
      </p:pic>
      <p:sp>
        <p:nvSpPr>
          <p:cNvPr id="29" name="Title 23"/>
          <p:cNvSpPr txBox="1">
            <a:spLocks/>
          </p:cNvSpPr>
          <p:nvPr/>
        </p:nvSpPr>
        <p:spPr>
          <a:xfrm>
            <a:off x="6476079" y="5409945"/>
            <a:ext cx="4597801" cy="661917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+mj-lt"/>
                <a:ea typeface="ＭＳ Ｐゴシック" pitchFamily="24" charset="-128"/>
                <a:cs typeface="ＭＳ Ｐゴシック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  <a:ea typeface="ＭＳ Ｐゴシック" pitchFamily="24" charset="-128"/>
                <a:cs typeface="ＭＳ Ｐゴシック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  <a:ea typeface="ＭＳ Ｐゴシック" pitchFamily="24" charset="-128"/>
                <a:cs typeface="ＭＳ Ｐゴシック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  <a:ea typeface="ＭＳ Ｐゴシック" pitchFamily="24" charset="-128"/>
                <a:cs typeface="ＭＳ Ｐゴシック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  <a:ea typeface="ＭＳ Ｐゴシック" pitchFamily="24" charset="-128"/>
                <a:cs typeface="ＭＳ Ｐゴシック"/>
              </a:defRPr>
            </a:lvl5pPr>
            <a:lvl6pPr marL="337670" algn="ctr" rtl="0" fontAlgn="base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</a:defRPr>
            </a:lvl6pPr>
            <a:lvl7pPr marL="675334" algn="ctr" rtl="0" fontAlgn="base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</a:defRPr>
            </a:lvl7pPr>
            <a:lvl8pPr marL="1012998" algn="ctr" rtl="0" fontAlgn="base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</a:defRPr>
            </a:lvl8pPr>
            <a:lvl9pPr marL="1350629" algn="ctr" rtl="0" fontAlgn="base">
              <a:spcBef>
                <a:spcPct val="0"/>
              </a:spcBef>
              <a:spcAft>
                <a:spcPct val="0"/>
              </a:spcAft>
              <a:defRPr sz="3289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548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 charset="0"/>
                <a:cs typeface="Arial" charset="0"/>
              </a:rPr>
              <a:t>PROBUPHINE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ea typeface="Arial" charset="0"/>
                <a:cs typeface="Arial" charset="0"/>
              </a:rPr>
              <a:t>®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53816" y="5771851"/>
            <a:ext cx="2120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0451" marR="0" lvl="1" indent="0" algn="l" defTabSz="548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 months implant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428" y="2073276"/>
            <a:ext cx="2660537" cy="715996"/>
          </a:xfrm>
          <a:prstGeom prst="rect">
            <a:avLst/>
          </a:prstGeom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954086" y="6480724"/>
            <a:ext cx="2443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548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</a:rPr>
              <a:t>Krupitzky et al., Lancet 2011</a:t>
            </a:r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689182" y="6236914"/>
            <a:ext cx="1944149" cy="584775"/>
            <a:chOff x="355599" y="2222719"/>
            <a:chExt cx="1517255" cy="674065"/>
          </a:xfrm>
        </p:grpSpPr>
        <p:sp>
          <p:nvSpPr>
            <p:cNvPr id="16" name="TextBox 4"/>
            <p:cNvSpPr txBox="1">
              <a:spLocks noChangeArrowheads="1"/>
            </p:cNvSpPr>
            <p:nvPr/>
          </p:nvSpPr>
          <p:spPr bwMode="auto">
            <a:xfrm>
              <a:off x="478971" y="2222719"/>
              <a:ext cx="1393883" cy="674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saka" charset="-128"/>
                  <a:cs typeface="Arial" panose="020B0604020202020204" pitchFamily="34" charset="0"/>
                </a:rPr>
                <a:t> Placebo:  N=124</a:t>
              </a:r>
            </a:p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saka" charset="-128"/>
                  <a:cs typeface="Arial" panose="020B0604020202020204" pitchFamily="34" charset="0"/>
                </a:rPr>
                <a:t>  ER-NTX: N=126</a:t>
              </a: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355599" y="2351138"/>
              <a:ext cx="160352" cy="160060"/>
            </a:xfrm>
            <a:prstGeom prst="rect">
              <a:avLst/>
            </a:prstGeom>
            <a:solidFill>
              <a:srgbClr val="000066"/>
            </a:soli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saka" charset="-128"/>
                <a:cs typeface="+mn-cs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355599" y="2561911"/>
              <a:ext cx="160352" cy="160061"/>
            </a:xfrm>
            <a:prstGeom prst="rect">
              <a:avLst/>
            </a:prstGeom>
            <a:solidFill>
              <a:srgbClr val="00B050"/>
            </a:solidFill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81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Osaka" charset="-128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0784" y="3495943"/>
            <a:ext cx="4492138" cy="2689629"/>
            <a:chOff x="2037458" y="2004818"/>
            <a:chExt cx="6553068" cy="3383513"/>
          </a:xfrm>
        </p:grpSpPr>
        <p:sp>
          <p:nvSpPr>
            <p:cNvPr id="21" name="TextBox 20"/>
            <p:cNvSpPr txBox="1"/>
            <p:nvPr/>
          </p:nvSpPr>
          <p:spPr>
            <a:xfrm>
              <a:off x="2882515" y="2004818"/>
              <a:ext cx="5301707" cy="38717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Median % Opioid-Negative Urines for 24 weeks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37458" y="2408138"/>
              <a:ext cx="538776" cy="272759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Percent of Weekly Urine Tests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361298" y="2308482"/>
              <a:ext cx="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185767" y="4942824"/>
              <a:ext cx="540475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42921" y="4714224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242921" y="4452966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242921" y="4209852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42921" y="3981252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242921" y="3719994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242921" y="3476880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242921" y="3251910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242921" y="3008796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242921" y="2747538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242921" y="2518938"/>
              <a:ext cx="517615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477912" y="2338993"/>
              <a:ext cx="840061" cy="2671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100%</a:t>
              </a: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80%</a:t>
              </a: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60%</a:t>
              </a: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40%</a:t>
              </a: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20%</a:t>
              </a: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727609" y="4923717"/>
              <a:ext cx="1893154" cy="4620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PLACEBO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14490" y="4923717"/>
              <a:ext cx="1522792" cy="4646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ER-NTX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047102" y="4075596"/>
              <a:ext cx="942975" cy="838200"/>
            </a:xfrm>
            <a:prstGeom prst="rect">
              <a:avLst/>
            </a:prstGeom>
            <a:gradFill flip="none" rotWithShape="1">
              <a:gsLst>
                <a:gs pos="0">
                  <a:srgbClr val="000099">
                    <a:shade val="30000"/>
                    <a:satMod val="115000"/>
                  </a:srgbClr>
                </a:gs>
                <a:gs pos="50000">
                  <a:srgbClr val="000099">
                    <a:shade val="67500"/>
                    <a:satMod val="115000"/>
                  </a:srgbClr>
                </a:gs>
                <a:gs pos="100000">
                  <a:srgbClr val="000099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47404" y="2809224"/>
              <a:ext cx="942975" cy="211545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48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8" name="Title 9">
            <a:extLst>
              <a:ext uri="{FF2B5EF4-FFF2-40B4-BE49-F238E27FC236}">
                <a16:creationId xmlns:a16="http://schemas.microsoft.com/office/drawing/2014/main" id="{F3FBE0FD-A4C3-3C40-B710-8864A0FFD94A}"/>
              </a:ext>
            </a:extLst>
          </p:cNvPr>
          <p:cNvSpPr txBox="1">
            <a:spLocks/>
          </p:cNvSpPr>
          <p:nvPr/>
        </p:nvSpPr>
        <p:spPr>
          <a:xfrm>
            <a:off x="277131" y="108871"/>
            <a:ext cx="11363211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685849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/>
              <a:t>Extended Release (</a:t>
            </a:r>
            <a:r>
              <a:rPr lang="en-US" b="1" dirty="0"/>
              <a:t>ER</a:t>
            </a:r>
            <a:r>
              <a:rPr lang="en-US" dirty="0"/>
              <a:t>) Formulations Facilitate Use in Health Care &amp; Justice Settings and Improve Compliance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F9B35-BC31-7A4A-A278-694495B82653}"/>
              </a:ext>
            </a:extLst>
          </p:cNvPr>
          <p:cNvSpPr txBox="1"/>
          <p:nvPr/>
        </p:nvSpPr>
        <p:spPr>
          <a:xfrm>
            <a:off x="800195" y="1321657"/>
            <a:ext cx="4436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Mu Antagonist: NALTREXONE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54CB2C-FF68-7243-A3E7-206DE9371FF8}"/>
              </a:ext>
            </a:extLst>
          </p:cNvPr>
          <p:cNvSpPr txBox="1"/>
          <p:nvPr/>
        </p:nvSpPr>
        <p:spPr>
          <a:xfrm>
            <a:off x="6176105" y="1343094"/>
            <a:ext cx="559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Mu Partial Agonist: BUPRENORPHINE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EE4BFD5-1738-5F45-99B7-7E6400AB932B}"/>
              </a:ext>
            </a:extLst>
          </p:cNvPr>
          <p:cNvGrpSpPr/>
          <p:nvPr/>
        </p:nvGrpSpPr>
        <p:grpSpPr>
          <a:xfrm>
            <a:off x="6342268" y="2154729"/>
            <a:ext cx="4425823" cy="2621107"/>
            <a:chOff x="108216" y="1458919"/>
            <a:chExt cx="4425823" cy="262110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9EC540-704E-4543-8B6E-9B3E81E4A213}"/>
                </a:ext>
              </a:extLst>
            </p:cNvPr>
            <p:cNvSpPr/>
            <p:nvPr/>
          </p:nvSpPr>
          <p:spPr>
            <a:xfrm>
              <a:off x="108216" y="1458919"/>
              <a:ext cx="4064000" cy="12003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812810"/>
              <a:r>
                <a:rPr lang="en-US" b="1" dirty="0">
                  <a:solidFill>
                    <a:srgbClr val="484F8B"/>
                  </a:solidFill>
                  <a:latin typeface="Calibri" charset="0"/>
                  <a:ea typeface="Calibri" charset="0"/>
                  <a:cs typeface="Calibri" charset="0"/>
                </a:rPr>
                <a:t>SUBLOCADE</a:t>
              </a:r>
              <a:r>
                <a:rPr lang="en-US" dirty="0">
                  <a:solidFill>
                    <a:srgbClr val="484F8B"/>
                  </a:solidFill>
                  <a:latin typeface="Calibri" charset="0"/>
                  <a:ea typeface="Calibri" charset="0"/>
                  <a:cs typeface="Calibri" charset="0"/>
                </a:rPr>
                <a:t>™ </a:t>
              </a:r>
            </a:p>
            <a:p>
              <a:pPr defTabSz="812810"/>
              <a:r>
                <a:rPr lang="en-US" dirty="0">
                  <a:solidFill>
                    <a:srgbClr val="484F8B"/>
                  </a:solidFill>
                  <a:latin typeface="Calibri" charset="0"/>
                  <a:ea typeface="Calibri" charset="0"/>
                  <a:cs typeface="Calibri" charset="0"/>
                </a:rPr>
                <a:t>(Buprenorphine ER), </a:t>
              </a:r>
            </a:p>
            <a:p>
              <a:pPr defTabSz="812810"/>
              <a:r>
                <a:rPr lang="en-US" dirty="0">
                  <a:solidFill>
                    <a:srgbClr val="484F8B"/>
                  </a:solidFill>
                  <a:latin typeface="Calibri" charset="0"/>
                  <a:ea typeface="Calibri" charset="0"/>
                  <a:cs typeface="Calibri" charset="0"/>
                </a:rPr>
                <a:t>Once-Month Injectable</a:t>
              </a:r>
            </a:p>
            <a:p>
              <a:pPr defTabSz="812810"/>
              <a:r>
                <a:rPr lang="en-US" i="1" dirty="0">
                  <a:solidFill>
                    <a:srgbClr val="58595B"/>
                  </a:solidFill>
                  <a:latin typeface="Calibri" charset="0"/>
                  <a:ea typeface="Calibri" charset="0"/>
                  <a:cs typeface="Calibri" charset="0"/>
                </a:rPr>
                <a:t>FDA Approval 11.30.2017</a:t>
              </a:r>
              <a:endParaRPr lang="en-US" i="1" dirty="0">
                <a:solidFill>
                  <a:srgbClr val="1F497D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2" name="Picture 1" descr="age1image704">
              <a:extLst>
                <a:ext uri="{FF2B5EF4-FFF2-40B4-BE49-F238E27FC236}">
                  <a16:creationId xmlns:a16="http://schemas.microsoft.com/office/drawing/2014/main" id="{B4A09A3A-0D43-9E4F-97A4-270EFE54A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822" y="1513216"/>
              <a:ext cx="1579796" cy="1053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itle 2">
              <a:extLst>
                <a:ext uri="{FF2B5EF4-FFF2-40B4-BE49-F238E27FC236}">
                  <a16:creationId xmlns:a16="http://schemas.microsoft.com/office/drawing/2014/main" id="{09334CFA-E6F6-4B45-BD41-F61F5F858932}"/>
                </a:ext>
              </a:extLst>
            </p:cNvPr>
            <p:cNvSpPr txBox="1">
              <a:spLocks/>
            </p:cNvSpPr>
            <p:nvPr/>
          </p:nvSpPr>
          <p:spPr>
            <a:xfrm>
              <a:off x="156987" y="2961612"/>
              <a:ext cx="2903015" cy="917764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+mj-lt"/>
                  <a:ea typeface="ＭＳ Ｐゴシック" pitchFamily="24" charset="-128"/>
                  <a:cs typeface="ＭＳ Ｐゴシック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  <a:ea typeface="ＭＳ Ｐゴシック" pitchFamily="24" charset="-128"/>
                  <a:cs typeface="ＭＳ Ｐゴシック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  <a:ea typeface="ＭＳ Ｐゴシック" pitchFamily="24" charset="-128"/>
                  <a:cs typeface="ＭＳ Ｐゴシック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  <a:ea typeface="ＭＳ Ｐゴシック" pitchFamily="24" charset="-128"/>
                  <a:cs typeface="ＭＳ Ｐゴシック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  <a:ea typeface="ＭＳ Ｐゴシック" pitchFamily="24" charset="-128"/>
                  <a:cs typeface="ＭＳ Ｐゴシック"/>
                </a:defRPr>
              </a:lvl5pPr>
              <a:lvl6pPr marL="253253" algn="ctr" rtl="0" fontAlgn="base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</a:defRPr>
              </a:lvl6pPr>
              <a:lvl7pPr marL="506501" algn="ctr" rtl="0" fontAlgn="base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</a:defRPr>
              </a:lvl7pPr>
              <a:lvl8pPr marL="759749" algn="ctr" rtl="0" fontAlgn="base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</a:defRPr>
              </a:lvl8pPr>
              <a:lvl9pPr marL="1012972" algn="ctr" rtl="0" fontAlgn="base">
                <a:spcBef>
                  <a:spcPct val="0"/>
                </a:spcBef>
                <a:spcAft>
                  <a:spcPct val="0"/>
                </a:spcAft>
                <a:defRPr sz="2467">
                  <a:solidFill>
                    <a:schemeClr val="tx2"/>
                  </a:solidFill>
                  <a:latin typeface="Times New Roman" pitchFamily="18" charset="0"/>
                </a:defRPr>
              </a:lvl9pPr>
            </a:lstStyle>
            <a:p>
              <a:pPr algn="l" defTabSz="812810"/>
              <a:r>
                <a:rPr lang="en-US" sz="1800" b="1" kern="0" dirty="0">
                  <a:solidFill>
                    <a:srgbClr val="1F497D"/>
                  </a:solidFill>
                  <a:latin typeface="+mn-lt"/>
                </a:rPr>
                <a:t>CAM2038</a:t>
              </a:r>
            </a:p>
            <a:p>
              <a:pPr algn="l" defTabSz="812810"/>
              <a:r>
                <a:rPr lang="en-US" sz="1800" kern="0" dirty="0">
                  <a:solidFill>
                    <a:srgbClr val="1F497D"/>
                  </a:solidFill>
                  <a:latin typeface="+mn-lt"/>
                </a:rPr>
                <a:t>Subcutaneous Buprenorphine ER: </a:t>
              </a:r>
              <a:endParaRPr lang="en-US" sz="1800" kern="0" dirty="0">
                <a:solidFill>
                  <a:prstClr val="black"/>
                </a:solidFill>
                <a:latin typeface="+mn-lt"/>
              </a:endParaRPr>
            </a:p>
            <a:p>
              <a:pPr algn="l" defTabSz="812810"/>
              <a:r>
                <a:rPr lang="en-US" sz="1800" kern="0" dirty="0">
                  <a:solidFill>
                    <a:prstClr val="black"/>
                  </a:solidFill>
                  <a:latin typeface="+mn-lt"/>
                </a:rPr>
                <a:t>Once-Week Injection</a:t>
              </a:r>
            </a:p>
            <a:p>
              <a:pPr algn="l" defTabSz="812810"/>
              <a:r>
                <a:rPr lang="en-US" sz="1800" kern="0" dirty="0">
                  <a:solidFill>
                    <a:prstClr val="black"/>
                  </a:solidFill>
                  <a:latin typeface="+mn-lt"/>
                </a:rPr>
                <a:t>Once-Month Injection</a:t>
              </a:r>
            </a:p>
            <a:p>
              <a:pPr algn="l" defTabSz="812810"/>
              <a:endParaRPr lang="en-US" sz="1800" kern="0" dirty="0">
                <a:solidFill>
                  <a:srgbClr val="1F497D"/>
                </a:solidFill>
                <a:latin typeface="+mn-lt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A4DCD43-5105-094D-9D80-901BA65F34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7013" y="3203665"/>
              <a:ext cx="1187026" cy="8763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249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FCFB7-C4D7-4460-A5B3-2EE8DB86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7525" y="58388"/>
            <a:ext cx="6496888" cy="1118444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Social Interaction Favored over Heroin Unless Social Interaction is Punished</a:t>
            </a:r>
          </a:p>
        </p:txBody>
      </p:sp>
      <p:sp>
        <p:nvSpPr>
          <p:cNvPr id="15" name="Rectangle 175">
            <a:extLst>
              <a:ext uri="{FF2B5EF4-FFF2-40B4-BE49-F238E27FC236}">
                <a16:creationId xmlns:a16="http://schemas.microsoft.com/office/drawing/2014/main" id="{CC0BACB6-4D69-4179-B8FB-5C92396DE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8481" y="5845672"/>
            <a:ext cx="35098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defTabSz="771571">
              <a:spcBef>
                <a:spcPct val="0"/>
              </a:spcBef>
              <a:buNone/>
              <a:defRPr/>
            </a:pPr>
            <a:r>
              <a:rPr lang="en-US" altLang="en-US" sz="1400" i="1" kern="0" dirty="0">
                <a:latin typeface="Franklin Gothic Book" panose="020B0503020102020204" pitchFamily="34" charset="0"/>
                <a:cs typeface="Arial" panose="020B0604020202020204" pitchFamily="34" charset="0"/>
              </a:rPr>
              <a:t>Venniro et al., Nature Neuroscience 2018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45A8DD-474E-4676-8BAB-D87FCC6A927A}"/>
              </a:ext>
            </a:extLst>
          </p:cNvPr>
          <p:cNvGrpSpPr>
            <a:grpSpLocks noChangeAspect="1"/>
          </p:cNvGrpSpPr>
          <p:nvPr/>
        </p:nvGrpSpPr>
        <p:grpSpPr>
          <a:xfrm>
            <a:off x="7006387" y="1401540"/>
            <a:ext cx="3166036" cy="1932706"/>
            <a:chOff x="269875" y="1609725"/>
            <a:chExt cx="4132263" cy="2522538"/>
          </a:xfrm>
        </p:grpSpPr>
        <p:pic>
          <p:nvPicPr>
            <p:cNvPr id="18" name="Picture 91">
              <a:extLst>
                <a:ext uri="{FF2B5EF4-FFF2-40B4-BE49-F238E27FC236}">
                  <a16:creationId xmlns:a16="http://schemas.microsoft.com/office/drawing/2014/main" id="{4B1C028F-81E7-4F7B-A0C8-6E4BC9284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r="7845" b="15733"/>
            <a:stretch>
              <a:fillRect/>
            </a:stretch>
          </p:blipFill>
          <p:spPr bwMode="auto">
            <a:xfrm>
              <a:off x="528638" y="1609725"/>
              <a:ext cx="3548062" cy="2522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sellaDiTesto 34">
              <a:extLst>
                <a:ext uri="{FF2B5EF4-FFF2-40B4-BE49-F238E27FC236}">
                  <a16:creationId xmlns:a16="http://schemas.microsoft.com/office/drawing/2014/main" id="{E2B3B326-3BCD-4013-A34F-492F851196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2917" y="2794891"/>
              <a:ext cx="1672737" cy="69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013" dirty="0">
                  <a:solidFill>
                    <a:srgbClr val="FFC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Resident </a:t>
              </a:r>
            </a:p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013" dirty="0">
                  <a:solidFill>
                    <a:srgbClr val="FFC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self-administration chamber </a:t>
              </a:r>
            </a:p>
          </p:txBody>
        </p:sp>
        <p:sp>
          <p:nvSpPr>
            <p:cNvPr id="20" name="CasellaDiTesto 34">
              <a:extLst>
                <a:ext uri="{FF2B5EF4-FFF2-40B4-BE49-F238E27FC236}">
                  <a16:creationId xmlns:a16="http://schemas.microsoft.com/office/drawing/2014/main" id="{F4CE7B60-9EB7-4760-BFEC-2B975B4D1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738" y="1958975"/>
              <a:ext cx="1549400" cy="503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013" dirty="0">
                  <a:solidFill>
                    <a:srgbClr val="FFC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Partner </a:t>
              </a:r>
            </a:p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013" dirty="0">
                  <a:solidFill>
                    <a:srgbClr val="FFC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chamber </a:t>
              </a:r>
            </a:p>
          </p:txBody>
        </p:sp>
        <p:cxnSp>
          <p:nvCxnSpPr>
            <p:cNvPr id="21" name="Straight Connector 3">
              <a:extLst>
                <a:ext uri="{FF2B5EF4-FFF2-40B4-BE49-F238E27FC236}">
                  <a16:creationId xmlns:a16="http://schemas.microsoft.com/office/drawing/2014/main" id="{5DAE87AA-E486-4F59-960A-0152E536C6A4}"/>
                </a:ext>
              </a:extLst>
            </p:cNvPr>
            <p:cNvCxnSpPr>
              <a:cxnSpLocks/>
              <a:endCxn id="20" idx="2"/>
            </p:cNvCxnSpPr>
            <p:nvPr/>
          </p:nvCxnSpPr>
          <p:spPr bwMode="auto">
            <a:xfrm flipV="1">
              <a:off x="3352800" y="2462734"/>
              <a:ext cx="274638" cy="351904"/>
            </a:xfrm>
            <a:prstGeom prst="line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CasellaDiTesto 34">
              <a:extLst>
                <a:ext uri="{FF2B5EF4-FFF2-40B4-BE49-F238E27FC236}">
                  <a16:creationId xmlns:a16="http://schemas.microsoft.com/office/drawing/2014/main" id="{25BF568A-3CB7-41D7-AE63-F5D235275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7300" y="3359150"/>
              <a:ext cx="1549400" cy="34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181" dirty="0">
                  <a:solidFill>
                    <a:srgbClr val="FF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Social lever</a:t>
              </a:r>
            </a:p>
          </p:txBody>
        </p:sp>
        <p:sp>
          <p:nvSpPr>
            <p:cNvPr id="23" name="CasellaDiTesto 34">
              <a:extLst>
                <a:ext uri="{FF2B5EF4-FFF2-40B4-BE49-F238E27FC236}">
                  <a16:creationId xmlns:a16="http://schemas.microsoft.com/office/drawing/2014/main" id="{A11AE556-9367-4A42-8A0B-D126C8E51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875" y="3359150"/>
              <a:ext cx="1549400" cy="34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181" dirty="0">
                  <a:solidFill>
                    <a:srgbClr val="FF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Drug lever</a:t>
              </a:r>
            </a:p>
          </p:txBody>
        </p:sp>
        <p:sp>
          <p:nvSpPr>
            <p:cNvPr id="24" name="CasellaDiTesto 34">
              <a:extLst>
                <a:ext uri="{FF2B5EF4-FFF2-40B4-BE49-F238E27FC236}">
                  <a16:creationId xmlns:a16="http://schemas.microsoft.com/office/drawing/2014/main" id="{FD4F19D3-BDE3-442C-A787-E7BA0B558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5599" y="1668463"/>
              <a:ext cx="1549400" cy="56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600"/>
                </a:spcBef>
                <a:buClr>
                  <a:schemeClr val="accent1"/>
                </a:buClr>
                <a:buSzPct val="76000"/>
                <a:buFont typeface="Wingdings 3" panose="05040102010807070707" pitchFamily="18" charset="2"/>
                <a:buChar char=""/>
                <a:defRPr sz="2600">
                  <a:solidFill>
                    <a:schemeClr val="tx1"/>
                  </a:solidFill>
                  <a:latin typeface="Gill Sans MT" panose="020B0502020104020203" pitchFamily="34" charset="0"/>
                </a:defRPr>
              </a:lvl1pPr>
              <a:lvl2pPr marL="742950" indent="-285750">
                <a:spcBef>
                  <a:spcPts val="500"/>
                </a:spcBef>
                <a:buClr>
                  <a:schemeClr val="accent2"/>
                </a:buClr>
                <a:buSzPct val="76000"/>
                <a:buFont typeface="Wingdings 3" panose="05040102010807070707" pitchFamily="18" charset="2"/>
                <a:buChar char=""/>
                <a:defRPr sz="2300">
                  <a:solidFill>
                    <a:schemeClr val="tx2"/>
                  </a:solidFill>
                  <a:latin typeface="Gill Sans MT" panose="020B0502020104020203" pitchFamily="34" charset="0"/>
                </a:defRPr>
              </a:lvl2pPr>
              <a:lvl3pPr marL="1143000" indent="-228600">
                <a:spcBef>
                  <a:spcPts val="500"/>
                </a:spcBef>
                <a:buClr>
                  <a:srgbClr val="BCBCBC"/>
                </a:buClr>
                <a:buSzPct val="76000"/>
                <a:buFont typeface="Wingdings 3" panose="05040102010807070707" pitchFamily="18" charset="2"/>
                <a:buChar char=""/>
                <a:defRPr sz="2000">
                  <a:solidFill>
                    <a:schemeClr val="tx1"/>
                  </a:solidFill>
                  <a:latin typeface="Gill Sans MT" panose="020B0502020104020203" pitchFamily="34" charset="0"/>
                </a:defRPr>
              </a:lvl3pPr>
              <a:lvl4pPr marL="1600200" indent="-228600">
                <a:spcBef>
                  <a:spcPts val="400"/>
                </a:spcBef>
                <a:buClr>
                  <a:srgbClr val="8BA2B4"/>
                </a:buClr>
                <a:buSzPct val="70000"/>
                <a:buFont typeface="Wingdings" panose="05000000000000000000" pitchFamily="2" charset="2"/>
                <a:buChar char=""/>
                <a:defRPr>
                  <a:solidFill>
                    <a:schemeClr val="tx1"/>
                  </a:solidFill>
                  <a:latin typeface="Gill Sans MT" panose="020B0502020104020203" pitchFamily="34" charset="0"/>
                </a:defRPr>
              </a:lvl4pPr>
              <a:lvl5pPr marL="2057400" indent="-228600">
                <a:spcBef>
                  <a:spcPts val="3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"/>
                <a:defRPr sz="1600">
                  <a:solidFill>
                    <a:schemeClr val="tx1"/>
                  </a:solidFill>
                  <a:latin typeface="Gill Sans MT" panose="020B0502020104020203" pitchFamily="34" charset="0"/>
                </a:defRPr>
              </a:lvl9pPr>
            </a:lstStyle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181" dirty="0">
                  <a:solidFill>
                    <a:srgbClr val="FFC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Sliding</a:t>
              </a:r>
            </a:p>
            <a:p>
              <a:pPr algn="ctr" defTabSz="771571">
                <a:spcBef>
                  <a:spcPct val="0"/>
                </a:spcBef>
                <a:buClrTx/>
                <a:buSzTx/>
                <a:buNone/>
                <a:defRPr/>
              </a:pPr>
              <a:r>
                <a:rPr lang="en-US" altLang="en-US" sz="1181" dirty="0">
                  <a:solidFill>
                    <a:srgbClr val="FFC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door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4DE982B-7575-F444-BF50-7115EDB92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54" t="63915" r="30997"/>
          <a:stretch/>
        </p:blipFill>
        <p:spPr>
          <a:xfrm>
            <a:off x="7544282" y="3589494"/>
            <a:ext cx="3063662" cy="218303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7AB9CE0-D413-4C46-9EE5-E96FE894FC24}"/>
              </a:ext>
            </a:extLst>
          </p:cNvPr>
          <p:cNvGrpSpPr/>
          <p:nvPr/>
        </p:nvGrpSpPr>
        <p:grpSpPr>
          <a:xfrm>
            <a:off x="10252776" y="2605677"/>
            <a:ext cx="1304119" cy="853722"/>
            <a:chOff x="19052" y="1279139"/>
            <a:chExt cx="1545622" cy="101181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FD5DD03-6EBE-BD47-9BA8-D58CCB17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58" r="10299" b="7027"/>
            <a:stretch/>
          </p:blipFill>
          <p:spPr>
            <a:xfrm>
              <a:off x="19052" y="1279139"/>
              <a:ext cx="1545622" cy="1011818"/>
            </a:xfrm>
            <a:prstGeom prst="rect">
              <a:avLst/>
            </a:prstGeom>
          </p:spPr>
        </p:pic>
        <p:pic>
          <p:nvPicPr>
            <p:cNvPr id="30" name="Immagine 68" descr="Momtchilo-Fig21.jpg">
              <a:extLst>
                <a:ext uri="{FF2B5EF4-FFF2-40B4-BE49-F238E27FC236}">
                  <a16:creationId xmlns:a16="http://schemas.microsoft.com/office/drawing/2014/main" id="{A881C77B-D2C0-6549-AF85-0F6C894A7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4DD72"/>
                </a:clrFrom>
                <a:clrTo>
                  <a:srgbClr val="F4DD7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7" b="95652" l="12648" r="55576">
                          <a14:backgroundMark x1="22804" y1="51630" x2="22804" y2="516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4" t="38462" r="50183" b="7053"/>
            <a:stretch/>
          </p:blipFill>
          <p:spPr>
            <a:xfrm rot="20890786" flipH="1">
              <a:off x="308707" y="1723174"/>
              <a:ext cx="564508" cy="503387"/>
            </a:xfrm>
            <a:prstGeom prst="rect">
              <a:avLst/>
            </a:prstGeom>
          </p:spPr>
        </p:pic>
        <p:pic>
          <p:nvPicPr>
            <p:cNvPr id="31" name="Immagine 68" descr="Momtchilo-Fig21.jpg">
              <a:extLst>
                <a:ext uri="{FF2B5EF4-FFF2-40B4-BE49-F238E27FC236}">
                  <a16:creationId xmlns:a16="http://schemas.microsoft.com/office/drawing/2014/main" id="{DAB5F824-3995-6E4B-B398-5E6F4227F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4DD72"/>
                </a:clrFrom>
                <a:clrTo>
                  <a:srgbClr val="F4DD7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957" b="95652" l="12648" r="55576">
                          <a14:backgroundMark x1="22804" y1="51630" x2="22804" y2="51630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4" t="38462" r="50183" b="7053"/>
            <a:stretch/>
          </p:blipFill>
          <p:spPr>
            <a:xfrm rot="709214">
              <a:off x="839077" y="1723174"/>
              <a:ext cx="564508" cy="503387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9B32747-EE3A-DF40-ADFA-4DEA9B0730D5}"/>
              </a:ext>
            </a:extLst>
          </p:cNvPr>
          <p:cNvSpPr txBox="1"/>
          <p:nvPr/>
        </p:nvSpPr>
        <p:spPr>
          <a:xfrm>
            <a:off x="6052952" y="2446936"/>
            <a:ext cx="98135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771571">
              <a:defRPr/>
            </a:pPr>
            <a:r>
              <a:rPr lang="en-US" sz="1600" b="1" dirty="0">
                <a:solidFill>
                  <a:srgbClr val="C26E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HEROIN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81A7800-5296-674A-B7BC-C02D008C8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357" y="1446544"/>
            <a:ext cx="4579714" cy="30651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C0F18A-AC2F-C748-8E0E-FCC22F061B35}"/>
              </a:ext>
            </a:extLst>
          </p:cNvPr>
          <p:cNvSpPr txBox="1"/>
          <p:nvPr/>
        </p:nvSpPr>
        <p:spPr>
          <a:xfrm>
            <a:off x="1695488" y="4584298"/>
            <a:ext cx="3540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Franklin Gothic Book" panose="020B0503020102020204" pitchFamily="34" charset="0"/>
              </a:rPr>
              <a:t>James Nachtwey. TIME Special Report </a:t>
            </a:r>
          </a:p>
        </p:txBody>
      </p:sp>
    </p:spTree>
    <p:extLst>
      <p:ext uri="{BB962C8B-B14F-4D97-AF65-F5344CB8AC3E}">
        <p14:creationId xmlns:p14="http://schemas.microsoft.com/office/powerpoint/2010/main" val="29169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C20B8-9B98-0946-8671-2BAB45DC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729" y="2857500"/>
            <a:ext cx="10133544" cy="1143000"/>
          </a:xfrm>
        </p:spPr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13301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90664D-6146-4EB6-985B-8C584BBFDE11}"/>
              </a:ext>
            </a:extLst>
          </p:cNvPr>
          <p:cNvSpPr/>
          <p:nvPr/>
        </p:nvSpPr>
        <p:spPr>
          <a:xfrm>
            <a:off x="2823442" y="2167697"/>
            <a:ext cx="6612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</a:t>
            </a:r>
            <a:r>
              <a:rPr lang="en-US" sz="2800" dirty="0">
                <a:solidFill>
                  <a:srgbClr val="FF0000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 no conflicts of interest to declare</a:t>
            </a:r>
            <a:endParaRPr lang="en-US" sz="2800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61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E4290967-F535-0244-BCAC-F4D6F2328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4" y="1218128"/>
            <a:ext cx="5118130" cy="3459398"/>
          </a:xfrm>
          <a:prstGeom prst="rect">
            <a:avLst/>
          </a:prstGeom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8B7756CF-717F-C743-803C-6F0D4403EC93}"/>
              </a:ext>
            </a:extLst>
          </p:cNvPr>
          <p:cNvSpPr txBox="1">
            <a:spLocks/>
          </p:cNvSpPr>
          <p:nvPr/>
        </p:nvSpPr>
        <p:spPr>
          <a:xfrm>
            <a:off x="170370" y="12379"/>
            <a:ext cx="6333669" cy="10396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7715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7715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Estimated HIV Prevalence Among People Who Inject Drugs</a:t>
            </a:r>
            <a:r>
              <a:rPr lang="en-US" sz="32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(PWID)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CEB530-63F9-BB4E-AFB0-BBEA3632C321}"/>
              </a:ext>
            </a:extLst>
          </p:cNvPr>
          <p:cNvSpPr txBox="1"/>
          <p:nvPr/>
        </p:nvSpPr>
        <p:spPr>
          <a:xfrm>
            <a:off x="3640700" y="4523638"/>
            <a:ext cx="2317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Lancet Glob Health. 2017.  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F96C28-A88C-8F4E-92AA-A94EB1B136E4}"/>
              </a:ext>
            </a:extLst>
          </p:cNvPr>
          <p:cNvSpPr txBox="1"/>
          <p:nvPr/>
        </p:nvSpPr>
        <p:spPr>
          <a:xfrm>
            <a:off x="0" y="5855380"/>
            <a:ext cx="4292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Franklin Gothic Book" panose="020B0503020102020204" pitchFamily="34" charset="0"/>
              </a:rPr>
              <a:t>WHO: </a:t>
            </a:r>
            <a:r>
              <a:rPr lang="en-US" sz="1400" dirty="0">
                <a:latin typeface="Franklin Gothic Book" panose="020B0503020102020204" pitchFamily="34" charset="0"/>
              </a:rPr>
              <a:t>https://www.who.int/hiv/topics/idu/en/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3A660E-54D4-844E-BB12-06547EE74CD7}"/>
              </a:ext>
            </a:extLst>
          </p:cNvPr>
          <p:cNvSpPr/>
          <p:nvPr/>
        </p:nvSpPr>
        <p:spPr>
          <a:xfrm>
            <a:off x="321448" y="4995188"/>
            <a:ext cx="6031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Globally, </a:t>
            </a:r>
            <a:r>
              <a:rPr lang="en-US" sz="2000" b="1" dirty="0"/>
              <a:t>13M</a:t>
            </a:r>
            <a:r>
              <a:rPr lang="en-US" sz="2000" dirty="0"/>
              <a:t> PWID and </a:t>
            </a:r>
            <a:r>
              <a:rPr lang="en-US" sz="2000" b="1" dirty="0" smtClean="0"/>
              <a:t>1.7M</a:t>
            </a:r>
            <a:r>
              <a:rPr lang="en-US" sz="2000" dirty="0" smtClean="0"/>
              <a:t> </a:t>
            </a:r>
            <a:r>
              <a:rPr lang="en-US" sz="2000" dirty="0"/>
              <a:t>are HIV+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Globally, </a:t>
            </a:r>
            <a:r>
              <a:rPr lang="en-US" sz="2000" b="1" dirty="0"/>
              <a:t>10%</a:t>
            </a:r>
            <a:r>
              <a:rPr lang="en-US" sz="2000" dirty="0"/>
              <a:t> of HIV infections are from </a:t>
            </a:r>
            <a:r>
              <a:rPr lang="en-US" sz="2000" dirty="0" smtClean="0"/>
              <a:t>IDU</a:t>
            </a:r>
            <a:endParaRPr lang="en-US" sz="20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460ED1-C23F-2E4C-9FA5-579BE42A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822" y="6276"/>
            <a:ext cx="4975442" cy="1018370"/>
          </a:xfrm>
        </p:spPr>
        <p:txBody>
          <a:bodyPr>
            <a:noAutofit/>
          </a:bodyPr>
          <a:lstStyle/>
          <a:p>
            <a:pPr algn="l">
              <a:lnSpc>
                <a:spcPts val="3240"/>
              </a:lnSpc>
            </a:pPr>
            <a:r>
              <a:rPr lang="en-US" sz="3200" b="0" dirty="0">
                <a:solidFill>
                  <a:srgbClr val="FF0000"/>
                </a:solidFill>
              </a:rPr>
              <a:t>Globally HIV Appears to</a:t>
            </a:r>
            <a:br>
              <a:rPr lang="en-US" sz="3200" b="0" dirty="0">
                <a:solidFill>
                  <a:srgbClr val="FF0000"/>
                </a:solidFill>
              </a:rPr>
            </a:br>
            <a:r>
              <a:rPr lang="en-US" sz="3200" b="0" dirty="0">
                <a:solidFill>
                  <a:srgbClr val="FF0000"/>
                </a:solidFill>
              </a:rPr>
              <a:t>be Rising Among PWID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46B34-AE6A-F84B-99C9-644ABD2F182A}"/>
              </a:ext>
            </a:extLst>
          </p:cNvPr>
          <p:cNvSpPr txBox="1"/>
          <p:nvPr/>
        </p:nvSpPr>
        <p:spPr>
          <a:xfrm>
            <a:off x="9529450" y="5807911"/>
            <a:ext cx="2016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Franklin Gothic Book" panose="020B0503020102020204" pitchFamily="34" charset="0"/>
              </a:rPr>
              <a:t>UNAIDS 2018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ABE92D-ACD9-A449-89C2-C582F9A62927}"/>
              </a:ext>
            </a:extLst>
          </p:cNvPr>
          <p:cNvGrpSpPr/>
          <p:nvPr/>
        </p:nvGrpSpPr>
        <p:grpSpPr>
          <a:xfrm>
            <a:off x="7392610" y="991858"/>
            <a:ext cx="3879500" cy="4800875"/>
            <a:chOff x="7497880" y="1191643"/>
            <a:chExt cx="3319975" cy="4347467"/>
          </a:xfrm>
        </p:grpSpPr>
        <p:pic>
          <p:nvPicPr>
            <p:cNvPr id="23" name="Picture 2" descr="https://www.unaids.org/sites/default/files/media/images/HIVinfectionamongdrugusers_graphs.png">
              <a:extLst>
                <a:ext uri="{FF2B5EF4-FFF2-40B4-BE49-F238E27FC236}">
                  <a16:creationId xmlns:a16="http://schemas.microsoft.com/office/drawing/2014/main" id="{CC9742E0-ED29-F04B-B699-7846E739C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48" t="14943" r="8814" b="13822"/>
            <a:stretch/>
          </p:blipFill>
          <p:spPr bwMode="auto">
            <a:xfrm>
              <a:off x="7553794" y="1278332"/>
              <a:ext cx="3264061" cy="2122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www.unaids.org/sites/default/files/media/images/HIVinfectionamongdrugusers_graphs.png">
              <a:extLst>
                <a:ext uri="{FF2B5EF4-FFF2-40B4-BE49-F238E27FC236}">
                  <a16:creationId xmlns:a16="http://schemas.microsoft.com/office/drawing/2014/main" id="{8CA8C9A4-796C-1E40-BFAE-7DA86F77A9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" t="15647" r="54883" b="12596"/>
            <a:stretch/>
          </p:blipFill>
          <p:spPr bwMode="auto">
            <a:xfrm>
              <a:off x="7553794" y="3400962"/>
              <a:ext cx="3183038" cy="2138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E71288-E9BD-7F40-B67C-0A0D71954D04}"/>
                </a:ext>
              </a:extLst>
            </p:cNvPr>
            <p:cNvSpPr txBox="1"/>
            <p:nvPr/>
          </p:nvSpPr>
          <p:spPr>
            <a:xfrm>
              <a:off x="8657863" y="1191643"/>
              <a:ext cx="15317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Total Population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A3BEB3F-2D40-F64D-A09E-39E9C9931969}"/>
                </a:ext>
              </a:extLst>
            </p:cNvPr>
            <p:cNvSpPr txBox="1"/>
            <p:nvPr/>
          </p:nvSpPr>
          <p:spPr>
            <a:xfrm>
              <a:off x="8762035" y="3457959"/>
              <a:ext cx="142752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PWID              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8B1F208-4DC3-C148-B375-B99FC4E5711E}"/>
                </a:ext>
              </a:extLst>
            </p:cNvPr>
            <p:cNvSpPr txBox="1"/>
            <p:nvPr/>
          </p:nvSpPr>
          <p:spPr>
            <a:xfrm rot="16200000">
              <a:off x="6939403" y="2050990"/>
              <a:ext cx="14622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HIV Incidence (%)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A43C9FA-7AD5-4D4A-AD6C-1D800CFEFEAF}"/>
                </a:ext>
              </a:extLst>
            </p:cNvPr>
            <p:cNvSpPr txBox="1"/>
            <p:nvPr/>
          </p:nvSpPr>
          <p:spPr>
            <a:xfrm rot="16200000">
              <a:off x="6920639" y="4173620"/>
              <a:ext cx="146226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HIV Incidence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11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E9B5EF4-269E-B94F-90BD-B6E6665F7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03" t="15947" r="31444" b="23333"/>
          <a:stretch/>
        </p:blipFill>
        <p:spPr>
          <a:xfrm>
            <a:off x="81382" y="1487168"/>
            <a:ext cx="3996452" cy="2585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C2620-D12D-4A97-83B5-DD81F3A726C1}"/>
              </a:ext>
            </a:extLst>
          </p:cNvPr>
          <p:cNvSpPr txBox="1"/>
          <p:nvPr/>
        </p:nvSpPr>
        <p:spPr>
          <a:xfrm>
            <a:off x="1681827" y="966308"/>
            <a:ext cx="2744659" cy="508791"/>
          </a:xfrm>
          <a:prstGeom prst="rect">
            <a:avLst/>
          </a:prstGeom>
          <a:noFill/>
        </p:spPr>
        <p:txBody>
          <a:bodyPr wrap="none" lIns="77151" tIns="38575" rIns="77151" bIns="3857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</a:rPr>
              <a:t>Overdose Deaths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62CE95-0682-4C1F-8779-3758A01C1962}"/>
              </a:ext>
            </a:extLst>
          </p:cNvPr>
          <p:cNvSpPr txBox="1"/>
          <p:nvPr/>
        </p:nvSpPr>
        <p:spPr>
          <a:xfrm>
            <a:off x="103590" y="5853638"/>
            <a:ext cx="6756798" cy="293347"/>
          </a:xfrm>
          <a:prstGeom prst="rect">
            <a:avLst/>
          </a:prstGeom>
          <a:noFill/>
        </p:spPr>
        <p:txBody>
          <a:bodyPr wrap="square" lIns="77151" tIns="38575" rIns="77151" bIns="38575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https://www.cdc.gov/nchs/data-visualization/drug-poisoning-mortality/index.htm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6ABA34-88EE-49AD-957B-AB96FE3259E9}"/>
              </a:ext>
            </a:extLst>
          </p:cNvPr>
          <p:cNvSpPr/>
          <p:nvPr/>
        </p:nvSpPr>
        <p:spPr>
          <a:xfrm>
            <a:off x="4383397" y="1448311"/>
            <a:ext cx="2476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625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 In 2017,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70,237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 OD Deaths (9.6% higher than 2016)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6FD9A9-1400-44F6-885F-F679606337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8" t="15506" r="31939" b="27278"/>
          <a:stretch/>
        </p:blipFill>
        <p:spPr>
          <a:xfrm>
            <a:off x="3387619" y="2538363"/>
            <a:ext cx="3806912" cy="2325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23D57B-133E-44DE-ABCD-69DCCCFC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17" y="4738074"/>
            <a:ext cx="5125222" cy="114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F87A31-36D3-C54C-A5D5-F88246296AAE}"/>
              </a:ext>
            </a:extLst>
          </p:cNvPr>
          <p:cNvSpPr txBox="1"/>
          <p:nvPr/>
        </p:nvSpPr>
        <p:spPr>
          <a:xfrm>
            <a:off x="457917" y="64423"/>
            <a:ext cx="11458936" cy="1007645"/>
          </a:xfrm>
          <a:prstGeom prst="rect">
            <a:avLst/>
          </a:prstGeom>
          <a:noFill/>
        </p:spPr>
        <p:txBody>
          <a:bodyPr wrap="square" lIns="77151" tIns="38575" rIns="77151" bIns="3857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US Opioid Epidemic has Increased </a:t>
            </a:r>
            <a:r>
              <a:rPr lang="en-US" sz="36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Overdose Deaths and Prevalence of PWID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F6356D-FBB4-664E-8414-55ACA65632F1}"/>
              </a:ext>
            </a:extLst>
          </p:cNvPr>
          <p:cNvSpPr txBox="1"/>
          <p:nvPr/>
        </p:nvSpPr>
        <p:spPr>
          <a:xfrm>
            <a:off x="181391" y="1113366"/>
            <a:ext cx="777774" cy="447235"/>
          </a:xfrm>
          <a:prstGeom prst="rect">
            <a:avLst/>
          </a:prstGeom>
          <a:noFill/>
        </p:spPr>
        <p:txBody>
          <a:bodyPr wrap="square" lIns="77151" tIns="38575" rIns="77151" bIns="3857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1999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994D01-2160-BB43-937E-FFE9A3A08277}"/>
              </a:ext>
            </a:extLst>
          </p:cNvPr>
          <p:cNvSpPr txBox="1"/>
          <p:nvPr/>
        </p:nvSpPr>
        <p:spPr>
          <a:xfrm>
            <a:off x="4138372" y="2091128"/>
            <a:ext cx="777774" cy="447235"/>
          </a:xfrm>
          <a:prstGeom prst="rect">
            <a:avLst/>
          </a:prstGeom>
          <a:noFill/>
        </p:spPr>
        <p:txBody>
          <a:bodyPr wrap="none" lIns="77151" tIns="38575" rIns="77151" bIns="3857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2016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7B739E-0D6A-480E-A10E-0EDDC5A937B5}"/>
              </a:ext>
            </a:extLst>
          </p:cNvPr>
          <p:cNvGrpSpPr/>
          <p:nvPr/>
        </p:nvGrpSpPr>
        <p:grpSpPr>
          <a:xfrm>
            <a:off x="7335004" y="2593192"/>
            <a:ext cx="4650368" cy="3433647"/>
            <a:chOff x="7373016" y="2631329"/>
            <a:chExt cx="4503175" cy="3150253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8F2971AF-85D1-5643-BEE3-E558F12EA58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70423834"/>
                </p:ext>
              </p:extLst>
            </p:nvPr>
          </p:nvGraphicFramePr>
          <p:xfrm>
            <a:off x="7373016" y="2631329"/>
            <a:ext cx="4503175" cy="300010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5779E1-BCF2-CB4F-A82B-59ABBD9207C2}"/>
                </a:ext>
              </a:extLst>
            </p:cNvPr>
            <p:cNvSpPr txBox="1"/>
            <p:nvPr/>
          </p:nvSpPr>
          <p:spPr>
            <a:xfrm>
              <a:off x="9515512" y="5504583"/>
              <a:ext cx="686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Year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08EE27-AD27-AB4F-8289-EB2EA2D0EBCE}"/>
                </a:ext>
              </a:extLst>
            </p:cNvPr>
            <p:cNvSpPr txBox="1"/>
            <p:nvPr/>
          </p:nvSpPr>
          <p:spPr>
            <a:xfrm>
              <a:off x="7781742" y="2774722"/>
              <a:ext cx="2709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Β</a:t>
              </a:r>
              <a:r>
                <a:rPr lang="en-US" sz="1200" dirty="0"/>
                <a:t> Coefficient: 0.1519</a:t>
              </a:r>
            </a:p>
            <a:p>
              <a:r>
                <a:rPr lang="en-US" sz="1200" dirty="0"/>
                <a:t>Ƿ Value for the trend: &lt;0.0001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B2BF2F6-95EE-3B43-8362-41A0A0DAD7A2}"/>
              </a:ext>
            </a:extLst>
          </p:cNvPr>
          <p:cNvSpPr/>
          <p:nvPr/>
        </p:nvSpPr>
        <p:spPr>
          <a:xfrm>
            <a:off x="9223847" y="5875880"/>
            <a:ext cx="27615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Franklin Gothic Book" panose="020B0503020102020204" pitchFamily="34" charset="0"/>
              </a:rPr>
              <a:t>Han et al., SAMHSA (unpublished)</a:t>
            </a:r>
            <a:endParaRPr lang="en-US" sz="1400" dirty="0">
              <a:latin typeface="Franklin Gothic Book" panose="020B0503020102020204" pitchFamily="34" charset="0"/>
            </a:endParaRPr>
          </a:p>
        </p:txBody>
      </p:sp>
      <p:sp>
        <p:nvSpPr>
          <p:cNvPr id="31" name="Title 5">
            <a:extLst>
              <a:ext uri="{FF2B5EF4-FFF2-40B4-BE49-F238E27FC236}">
                <a16:creationId xmlns:a16="http://schemas.microsoft.com/office/drawing/2014/main" id="{C59B01A7-B9B7-C04E-8223-BD75BE78CEEF}"/>
              </a:ext>
            </a:extLst>
          </p:cNvPr>
          <p:cNvSpPr txBox="1">
            <a:spLocks/>
          </p:cNvSpPr>
          <p:nvPr/>
        </p:nvSpPr>
        <p:spPr>
          <a:xfrm>
            <a:off x="7335004" y="1481867"/>
            <a:ext cx="4856996" cy="10017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E8303B"/>
                </a:solidFill>
                <a:latin typeface="Franklin Gothic Book" panose="020B0503020102020204" pitchFamily="34" charset="0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Prevalence of IDU in US has increased in past 15 years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   Heroin IDU in US (12 or older, past-month use) </a:t>
            </a:r>
            <a:endParaRPr lang="en-US" sz="1800" b="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7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F87A31-36D3-C54C-A5D5-F88246296AAE}"/>
              </a:ext>
            </a:extLst>
          </p:cNvPr>
          <p:cNvSpPr txBox="1"/>
          <p:nvPr/>
        </p:nvSpPr>
        <p:spPr>
          <a:xfrm>
            <a:off x="732354" y="19271"/>
            <a:ext cx="11100122" cy="631901"/>
          </a:xfrm>
          <a:prstGeom prst="rect">
            <a:avLst/>
          </a:prstGeom>
          <a:noFill/>
        </p:spPr>
        <p:txBody>
          <a:bodyPr wrap="square" lIns="77151" tIns="38575" rIns="77151" bIns="38575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HIV Can Spread Rapidly Among People Who Inject Drugs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19EF48-D99B-2444-962D-678A69ED5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611" y="603131"/>
            <a:ext cx="10168160" cy="662782"/>
          </a:xfrm>
        </p:spPr>
        <p:txBody>
          <a:bodyPr>
            <a:noAutofit/>
          </a:bodyPr>
          <a:lstStyle/>
          <a:p>
            <a:pPr algn="l">
              <a:lnSpc>
                <a:spcPts val="304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U.S. counties vulnerable to rapid spread of IDU-associated HIV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D0809-9F71-134F-B9EB-C1BBC710AE45}"/>
              </a:ext>
            </a:extLst>
          </p:cNvPr>
          <p:cNvSpPr/>
          <p:nvPr/>
        </p:nvSpPr>
        <p:spPr>
          <a:xfrm>
            <a:off x="7993380" y="1459612"/>
            <a:ext cx="3931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u="sng" dirty="0">
                <a:solidFill>
                  <a:srgbClr val="660066"/>
                </a:solidFill>
                <a:latin typeface="Franklin Gothic Book" panose="020B0503020102020204" pitchFamily="34" charset="0"/>
                <a:cs typeface="Arial" panose="020B0604020202020204" pitchFamily="34" charset="0"/>
                <a:hlinkClick r:id="rId2" tooltip="Journal of acquired immune deficiency syndromes (1999)."/>
              </a:rPr>
              <a:t>Van Handel et al., J Acquir Immune Defic Syndr.</a:t>
            </a:r>
            <a:r>
              <a:rPr lang="en-US" sz="1200" i="1" dirty="0">
                <a:solidFill>
                  <a:srgbClr val="00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 2016</a:t>
            </a:r>
            <a:endParaRPr lang="en-US" sz="1200" i="1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7627D3-FB39-0D41-AED9-2515184032C1}"/>
              </a:ext>
            </a:extLst>
          </p:cNvPr>
          <p:cNvGrpSpPr/>
          <p:nvPr/>
        </p:nvGrpSpPr>
        <p:grpSpPr>
          <a:xfrm>
            <a:off x="732354" y="1077701"/>
            <a:ext cx="11370346" cy="4660558"/>
            <a:chOff x="257246" y="1021005"/>
            <a:chExt cx="11370346" cy="46605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BDA9F3-B867-A44A-8CE6-B8E46B10C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9412" y="2740082"/>
              <a:ext cx="4883968" cy="294148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42DB87-6B54-2C40-8AB8-A16256F118C6}"/>
                </a:ext>
              </a:extLst>
            </p:cNvPr>
            <p:cNvSpPr/>
            <p:nvPr/>
          </p:nvSpPr>
          <p:spPr>
            <a:xfrm>
              <a:off x="7509965" y="1021005"/>
              <a:ext cx="40683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220 counties in 26 states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5B489E-8F69-7045-B114-CD83A914FDED}"/>
                </a:ext>
              </a:extLst>
            </p:cNvPr>
            <p:cNvSpPr txBox="1"/>
            <p:nvPr/>
          </p:nvSpPr>
          <p:spPr>
            <a:xfrm>
              <a:off x="4703656" y="2040330"/>
              <a:ext cx="1788080" cy="674027"/>
            </a:xfrm>
            <a:prstGeom prst="rect">
              <a:avLst/>
            </a:prstGeom>
            <a:solidFill>
              <a:srgbClr val="D0F800"/>
            </a:solidFill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Scott County, IN 215 HIV cases from IDU in </a:t>
              </a:r>
              <a:r>
                <a:rPr lang="en-US" sz="1400" kern="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2014-2015</a:t>
              </a:r>
              <a:endParaRPr lang="en-US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72C21A-C313-2F46-93FB-C0ED8C1C559C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5597696" y="2714357"/>
              <a:ext cx="894040" cy="1304867"/>
            </a:xfrm>
            <a:prstGeom prst="straightConnector1">
              <a:avLst/>
            </a:prstGeom>
            <a:ln w="9525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90E990-6220-3140-A57C-74376B74CC35}"/>
                </a:ext>
              </a:extLst>
            </p:cNvPr>
            <p:cNvSpPr txBox="1"/>
            <p:nvPr/>
          </p:nvSpPr>
          <p:spPr>
            <a:xfrm>
              <a:off x="6853519" y="1880133"/>
              <a:ext cx="1693900" cy="106182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Cabell County WV, 55 HIV Cases from IDU in </a:t>
              </a:r>
              <a:r>
                <a:rPr 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588%</a:t>
              </a: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increase from 2016)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2B50954-E980-8848-9A42-90CB8AAEBBDE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6944811" y="2941958"/>
              <a:ext cx="755658" cy="1186171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40D41B0-EEA2-7B45-9B92-D70A6288EB4B}"/>
                </a:ext>
              </a:extLst>
            </p:cNvPr>
            <p:cNvSpPr/>
            <p:nvPr/>
          </p:nvSpPr>
          <p:spPr>
            <a:xfrm>
              <a:off x="8750304" y="2537676"/>
              <a:ext cx="2877288" cy="95410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Lowell and Lawrence, MA, 129 HIV cases in IDU from 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2015-2018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(2012-2014, entire Mass had 123 IDU cases).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30D4B28-AB68-AC4E-90FF-B8005016F5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34810" y="3289338"/>
              <a:ext cx="1140616" cy="228170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B82AFE6-2128-B046-A779-8F82692A0284}"/>
                </a:ext>
              </a:extLst>
            </p:cNvPr>
            <p:cNvSpPr/>
            <p:nvPr/>
          </p:nvSpPr>
          <p:spPr>
            <a:xfrm>
              <a:off x="257246" y="2294042"/>
              <a:ext cx="2072576" cy="1169551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Multnomah County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OR. 42 HIV cases mostly IDU in 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2018-2019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200%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increased from 2016-2017)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8A14BF2A-4692-1E49-AD46-BB48BB5907A4}"/>
                </a:ext>
              </a:extLst>
            </p:cNvPr>
            <p:cNvCxnSpPr/>
            <p:nvPr/>
          </p:nvCxnSpPr>
          <p:spPr>
            <a:xfrm>
              <a:off x="2329822" y="2827617"/>
              <a:ext cx="1253257" cy="513527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C65C32-6136-DB4D-9C9F-0C693D53BE9A}"/>
                </a:ext>
              </a:extLst>
            </p:cNvPr>
            <p:cNvSpPr txBox="1"/>
            <p:nvPr/>
          </p:nvSpPr>
          <p:spPr>
            <a:xfrm>
              <a:off x="8546504" y="3691977"/>
              <a:ext cx="1825313" cy="86792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lIns="91436" tIns="45718" rIns="91436" bIns="45718" rtlCol="0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Philadelphia, PA, 59 HIV Cases from IDU in </a:t>
              </a:r>
              <a:r>
                <a:rPr 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1400" b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60%</a:t>
              </a:r>
              <a:r>
                <a:rPr lang="en-US" sz="1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increase from 2016)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60A32F2-87D5-C145-9EAA-0A88D4473E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2639" y="3842263"/>
              <a:ext cx="1223865" cy="181233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029715-2835-A54C-B2E7-5DCED7971770}"/>
                </a:ext>
              </a:extLst>
            </p:cNvPr>
            <p:cNvSpPr/>
            <p:nvPr/>
          </p:nvSpPr>
          <p:spPr>
            <a:xfrm>
              <a:off x="2462502" y="1367248"/>
              <a:ext cx="1788080" cy="954107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King County, WA. 27 HIV cases from IDU in 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(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286%</a:t>
              </a: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from 2017)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9359BC-54AE-8E46-998E-D7048A4CC72C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3356542" y="2321355"/>
              <a:ext cx="417748" cy="660673"/>
            </a:xfrm>
            <a:prstGeom prst="straightConnector1">
              <a:avLst/>
            </a:prstGeom>
            <a:ln w="635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EE04E1-9F9E-974D-85C5-28867FF84DF8}"/>
              </a:ext>
            </a:extLst>
          </p:cNvPr>
          <p:cNvSpPr txBox="1"/>
          <p:nvPr/>
        </p:nvSpPr>
        <p:spPr>
          <a:xfrm>
            <a:off x="8175578" y="5048373"/>
            <a:ext cx="2137214" cy="7386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Northern KY,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280%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 in HIV cases from IDU 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316CAD-AEB1-F64F-95D3-5A4534A7EA04}"/>
              </a:ext>
            </a:extLst>
          </p:cNvPr>
          <p:cNvCxnSpPr>
            <a:cxnSpLocks/>
          </p:cNvCxnSpPr>
          <p:nvPr/>
        </p:nvCxnSpPr>
        <p:spPr>
          <a:xfrm flipH="1" flipV="1">
            <a:off x="7268513" y="4290779"/>
            <a:ext cx="907064" cy="708816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BFFE768-6256-654F-8971-99FE7464DF24}"/>
              </a:ext>
            </a:extLst>
          </p:cNvPr>
          <p:cNvSpPr txBox="1"/>
          <p:nvPr/>
        </p:nvSpPr>
        <p:spPr>
          <a:xfrm>
            <a:off x="416923" y="5610636"/>
            <a:ext cx="411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Estimates of HIV increases in IDU are from local newspapers (search Volkow et al.,  2019) </a:t>
            </a:r>
          </a:p>
        </p:txBody>
      </p:sp>
    </p:spTree>
    <p:extLst>
      <p:ext uri="{BB962C8B-B14F-4D97-AF65-F5344CB8AC3E}">
        <p14:creationId xmlns:p14="http://schemas.microsoft.com/office/powerpoint/2010/main" val="337591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643B-7EE1-9F45-A69A-CA33EA623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937" y="-58846"/>
            <a:ext cx="7627904" cy="719105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F0000"/>
                </a:solidFill>
                <a:cs typeface="Calibri" panose="020F0502020204030204" pitchFamily="34" charset="0"/>
              </a:rPr>
              <a:t>Addiction is a Disease of the Brain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72C369-0A9B-0A4B-8AEF-C172101B942A}"/>
              </a:ext>
            </a:extLst>
          </p:cNvPr>
          <p:cNvSpPr/>
          <p:nvPr/>
        </p:nvSpPr>
        <p:spPr>
          <a:xfrm>
            <a:off x="1297856" y="5793024"/>
            <a:ext cx="2087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1400" i="1" dirty="0">
                <a:solidFill>
                  <a:prstClr val="black"/>
                </a:solidFill>
                <a:latin typeface="Franklin Gothic Book" panose="020B0503020102020204" pitchFamily="34" charset="0"/>
              </a:rPr>
              <a:t>Volkow et al., PNAS 2011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828203A3-56B5-6D40-8BE6-76D6F59DF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4631" y="5793024"/>
            <a:ext cx="56185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10000"/>
              </a:spcBef>
              <a:buClr>
                <a:schemeClr val="accent1"/>
              </a:buClr>
              <a:buSzPct val="125000"/>
              <a:buChar char="•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10000"/>
              </a:spcBef>
              <a:buClr>
                <a:schemeClr val="accent1"/>
              </a:buClr>
              <a:buChar char="–"/>
              <a:defRPr sz="21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1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1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10000"/>
              </a:spcBef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x-none" sz="1400" i="1" dirty="0">
                <a:latin typeface="Franklin Gothic Book" panose="020B0503020102020204" pitchFamily="34" charset="0"/>
              </a:rPr>
              <a:t>Koob, GF and Volkow ND, Neuropsychopharmacology Reviews 2010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C391483-1B70-43B0-957A-C2F7F90AC5FF}"/>
              </a:ext>
            </a:extLst>
          </p:cNvPr>
          <p:cNvGrpSpPr/>
          <p:nvPr/>
        </p:nvGrpSpPr>
        <p:grpSpPr>
          <a:xfrm>
            <a:off x="890702" y="544865"/>
            <a:ext cx="10857695" cy="5164887"/>
            <a:chOff x="171144" y="803351"/>
            <a:chExt cx="11086479" cy="537503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CD10DF-C612-644F-9BB3-0C44529A0268}"/>
                </a:ext>
              </a:extLst>
            </p:cNvPr>
            <p:cNvSpPr txBox="1"/>
            <p:nvPr/>
          </p:nvSpPr>
          <p:spPr>
            <a:xfrm>
              <a:off x="273487" y="803351"/>
              <a:ext cx="11065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Control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05BE1F-1162-8447-92DC-05FB3B78E63F}"/>
                </a:ext>
              </a:extLst>
            </p:cNvPr>
            <p:cNvSpPr txBox="1"/>
            <p:nvPr/>
          </p:nvSpPr>
          <p:spPr>
            <a:xfrm>
              <a:off x="2184797" y="818064"/>
              <a:ext cx="130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Addicted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71B258F-16DE-4F86-9274-D830EFF38005}"/>
                </a:ext>
              </a:extLst>
            </p:cNvPr>
            <p:cNvGrpSpPr/>
            <p:nvPr/>
          </p:nvGrpSpPr>
          <p:grpSpPr>
            <a:xfrm>
              <a:off x="171144" y="843456"/>
              <a:ext cx="11086479" cy="5334926"/>
              <a:chOff x="143397" y="765085"/>
              <a:chExt cx="11086479" cy="533492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352E092-1C66-A143-BB9A-270B47D506BE}"/>
                  </a:ext>
                </a:extLst>
              </p:cNvPr>
              <p:cNvGrpSpPr/>
              <p:nvPr/>
            </p:nvGrpSpPr>
            <p:grpSpPr>
              <a:xfrm>
                <a:off x="143397" y="3727881"/>
                <a:ext cx="3988849" cy="2372130"/>
                <a:chOff x="52013" y="1222448"/>
                <a:chExt cx="3988849" cy="2372130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B83CD1FD-934D-2448-8EC3-037B4F5B180F}"/>
                    </a:ext>
                  </a:extLst>
                </p:cNvPr>
                <p:cNvGrpSpPr/>
                <p:nvPr/>
              </p:nvGrpSpPr>
              <p:grpSpPr>
                <a:xfrm>
                  <a:off x="169133" y="1222448"/>
                  <a:ext cx="3496696" cy="1993509"/>
                  <a:chOff x="453343" y="1323314"/>
                  <a:chExt cx="3768568" cy="2061458"/>
                </a:xfrm>
              </p:grpSpPr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1207793D-D1E4-4D4A-BAE9-57A9FCD34F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63470"/>
                  <a:stretch/>
                </p:blipFill>
                <p:spPr>
                  <a:xfrm>
                    <a:off x="2413334" y="1323314"/>
                    <a:ext cx="1808577" cy="2061457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899DD634-39B7-7943-8866-0645FEF156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r="64114"/>
                  <a:stretch/>
                </p:blipFill>
                <p:spPr>
                  <a:xfrm>
                    <a:off x="453343" y="1323315"/>
                    <a:ext cx="1959991" cy="206145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237484C2-B844-5644-9272-E7FA8D2A88EE}"/>
                    </a:ext>
                  </a:extLst>
                </p:cNvPr>
                <p:cNvSpPr txBox="1"/>
                <p:nvPr/>
              </p:nvSpPr>
              <p:spPr>
                <a:xfrm>
                  <a:off x="52013" y="3194468"/>
                  <a:ext cx="398884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Reduced Function of Frontal Cortex 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52148F1-3E92-0542-A8CB-81250310398F}"/>
                  </a:ext>
                </a:extLst>
              </p:cNvPr>
              <p:cNvGrpSpPr/>
              <p:nvPr/>
            </p:nvGrpSpPr>
            <p:grpSpPr>
              <a:xfrm>
                <a:off x="271961" y="1200869"/>
                <a:ext cx="3528422" cy="2393224"/>
                <a:chOff x="137407" y="3728745"/>
                <a:chExt cx="3528422" cy="2393224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6541747F-4481-5143-9A1A-723EF389E200}"/>
                    </a:ext>
                  </a:extLst>
                </p:cNvPr>
                <p:cNvGrpSpPr/>
                <p:nvPr/>
              </p:nvGrpSpPr>
              <p:grpSpPr>
                <a:xfrm>
                  <a:off x="137407" y="3728745"/>
                  <a:ext cx="3528422" cy="2031699"/>
                  <a:chOff x="1371600" y="923329"/>
                  <a:chExt cx="9337643" cy="5446084"/>
                </a:xfrm>
              </p:grpSpPr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9A03F3E6-7B3E-D84B-9B6E-F86397EFBD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6697" r="10006"/>
                  <a:stretch/>
                </p:blipFill>
                <p:spPr>
                  <a:xfrm>
                    <a:off x="5940280" y="923329"/>
                    <a:ext cx="4768963" cy="5398890"/>
                  </a:xfrm>
                  <a:prstGeom prst="rect">
                    <a:avLst/>
                  </a:prstGeom>
                </p:spPr>
              </p:pic>
              <p:pic>
                <p:nvPicPr>
                  <p:cNvPr id="7" name="Picture 6">
                    <a:extLst>
                      <a:ext uri="{FF2B5EF4-FFF2-40B4-BE49-F238E27FC236}">
                        <a16:creationId xmlns:a16="http://schemas.microsoft.com/office/drawing/2014/main" id="{C03E2764-CF26-7045-BC2F-F0892129E8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09" t="6697"/>
                  <a:stretch/>
                </p:blipFill>
                <p:spPr>
                  <a:xfrm>
                    <a:off x="1371600" y="923330"/>
                    <a:ext cx="4880122" cy="5398889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E3BB39B-269E-1D4A-86B3-565A9545D3BE}"/>
                      </a:ext>
                    </a:extLst>
                  </p:cNvPr>
                  <p:cNvSpPr txBox="1"/>
                  <p:nvPr/>
                </p:nvSpPr>
                <p:spPr>
                  <a:xfrm>
                    <a:off x="2191033" y="5760514"/>
                    <a:ext cx="2822158" cy="6088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400"/>
                    <a:r>
                      <a:rPr lang="en-US" sz="105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Healthy Controls</a:t>
                    </a:r>
                  </a:p>
                </p:txBody>
              </p: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51F8B78-28AA-E14B-A125-0746203FA545}"/>
                      </a:ext>
                    </a:extLst>
                  </p:cNvPr>
                  <p:cNvSpPr txBox="1"/>
                  <p:nvPr/>
                </p:nvSpPr>
                <p:spPr>
                  <a:xfrm>
                    <a:off x="7178812" y="5760514"/>
                    <a:ext cx="3530431" cy="5909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400"/>
                    <a:r>
                      <a:rPr lang="en-US" sz="1050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Heroin Addicted Patients</a:t>
                    </a:r>
                  </a:p>
                </p:txBody>
              </p:sp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F0255EE-1BD1-5E42-A56E-AE52155CEE41}"/>
                      </a:ext>
                    </a:extLst>
                  </p:cNvPr>
                  <p:cNvGrpSpPr/>
                  <p:nvPr/>
                </p:nvGrpSpPr>
                <p:grpSpPr>
                  <a:xfrm>
                    <a:off x="4659580" y="5036363"/>
                    <a:ext cx="2872843" cy="1002893"/>
                    <a:chOff x="4299285" y="5334014"/>
                    <a:chExt cx="3404851" cy="1188611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EADA23AA-3375-2F45-B4AE-ED5E7B01A3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artisticBlur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1816" y="5424940"/>
                      <a:ext cx="1459789" cy="27626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" name="TextBox 11">
                      <a:extLst>
                        <a:ext uri="{FF2B5EF4-FFF2-40B4-BE49-F238E27FC236}">
                          <a16:creationId xmlns:a16="http://schemas.microsoft.com/office/drawing/2014/main" id="{E099D7EB-B402-7543-8823-ECC982AB94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9285" y="5334014"/>
                      <a:ext cx="930451" cy="11886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 defTabSz="914400"/>
                      <a:r>
                        <a:rPr lang="en-US" sz="105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Low</a:t>
                      </a:r>
                    </a:p>
                  </p:txBody>
                </p:sp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79A1DB7A-8692-6042-88AE-3B6265D861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73685" y="5334014"/>
                      <a:ext cx="930451" cy="118861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914400"/>
                      <a:r>
                        <a:rPr lang="en-US" sz="1050" dirty="0">
                          <a:solidFill>
                            <a:prstClr val="white"/>
                          </a:solidFill>
                          <a:latin typeface="Calibri" panose="020F0502020204030204"/>
                        </a:rPr>
                        <a:t>High</a:t>
                      </a:r>
                    </a:p>
                  </p:txBody>
                </p:sp>
              </p:grp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C729B03-ABBC-5D45-B0F1-BAC98D18F04A}"/>
                    </a:ext>
                  </a:extLst>
                </p:cNvPr>
                <p:cNvSpPr txBox="1"/>
                <p:nvPr/>
              </p:nvSpPr>
              <p:spPr>
                <a:xfrm>
                  <a:off x="329252" y="5721859"/>
                  <a:ext cx="32794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/>
                    <a:t>Reduced Dopamine Signaling</a:t>
                  </a:r>
                </a:p>
              </p:txBody>
            </p:sp>
          </p:grpSp>
          <p:pic>
            <p:nvPicPr>
              <p:cNvPr id="23" name="Picture 3" descr="112116 Koob NIAAA slide2.jpg">
                <a:extLst>
                  <a:ext uri="{FF2B5EF4-FFF2-40B4-BE49-F238E27FC236}">
                    <a16:creationId xmlns:a16="http://schemas.microsoft.com/office/drawing/2014/main" id="{E9A88874-E9FE-CC4F-90CF-FCDA0860E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271B2B"/>
                  </a:clrFrom>
                  <a:clrTo>
                    <a:srgbClr val="271B2B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0233" y="765085"/>
                <a:ext cx="6809643" cy="5207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048C4EFA-CDFD-2D4F-B8C9-8F2F0F446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7722" y="1997182"/>
                <a:ext cx="4086748" cy="1218774"/>
              </a:xfrm>
              <a:prstGeom prst="straightConnector1">
                <a:avLst/>
              </a:prstGeom>
              <a:ln w="12700">
                <a:solidFill>
                  <a:srgbClr val="0070C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84BFE16A-3C82-6048-8E1E-1F3DF9AB0F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47722" y="3816627"/>
                <a:ext cx="3887965" cy="279460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54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566804" y="2066672"/>
            <a:ext cx="3140651" cy="1649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42674"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Full Agonist</a:t>
            </a:r>
          </a:p>
          <a:p>
            <a:pPr defTabSz="242674"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Methadone: Daily)</a:t>
            </a:r>
          </a:p>
          <a:p>
            <a:pPr defTabSz="242674"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Partial  Agonist</a:t>
            </a:r>
          </a:p>
          <a:p>
            <a:pPr defTabSz="242674"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A379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Buprenorphine: 3x/week, ER 1 month)</a:t>
            </a:r>
          </a:p>
          <a:p>
            <a:pPr defTabSz="242674"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Antagonist</a:t>
            </a:r>
          </a:p>
          <a:p>
            <a:pPr defTabSz="242674">
              <a:lnSpc>
                <a:spcPct val="80000"/>
              </a:lnSpc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(</a:t>
            </a: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Naltrexone: ER 1 month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813252-58E7-46A7-9F71-105E2F4B2506}"/>
              </a:ext>
            </a:extLst>
          </p:cNvPr>
          <p:cNvGrpSpPr/>
          <p:nvPr/>
        </p:nvGrpSpPr>
        <p:grpSpPr>
          <a:xfrm>
            <a:off x="115439" y="1608678"/>
            <a:ext cx="3099441" cy="2810366"/>
            <a:chOff x="115439" y="1602212"/>
            <a:chExt cx="3099441" cy="2890575"/>
          </a:xfrm>
        </p:grpSpPr>
        <p:sp>
          <p:nvSpPr>
            <p:cNvPr id="38" name="TextBox 37"/>
            <p:cNvSpPr txBox="1"/>
            <p:nvPr/>
          </p:nvSpPr>
          <p:spPr>
            <a:xfrm>
              <a:off x="1105858" y="4092677"/>
              <a:ext cx="12567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242674">
                <a:defRPr/>
              </a:pPr>
              <a:r>
                <a: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rPr>
                <a:t>Log Dose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33BB7C7-B7CA-4494-AC1B-6E9DC8E7EEE3}"/>
                </a:ext>
              </a:extLst>
            </p:cNvPr>
            <p:cNvGrpSpPr/>
            <p:nvPr/>
          </p:nvGrpSpPr>
          <p:grpSpPr>
            <a:xfrm>
              <a:off x="115439" y="1602212"/>
              <a:ext cx="3099441" cy="2556676"/>
              <a:chOff x="926151" y="1853230"/>
              <a:chExt cx="2423838" cy="1954204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>
                <a:off x="1244118" y="1954068"/>
                <a:ext cx="0" cy="1815546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1263324" y="3758802"/>
                <a:ext cx="2086665" cy="0"/>
              </a:xfrm>
              <a:prstGeom prst="line">
                <a:avLst/>
              </a:prstGeom>
              <a:solidFill>
                <a:srgbClr val="00B8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926151" y="1853230"/>
                <a:ext cx="549827" cy="1489254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pPr defTabSz="242674">
                  <a:defRPr/>
                </a:pPr>
                <a:r>
                  <a:rPr lang="en-US" sz="2000" dirty="0">
                    <a:solidFill>
                      <a:srgbClr val="000000"/>
                    </a:solidFill>
                    <a:latin typeface="Calibri" panose="020F0502020204030204" pitchFamily="34" charset="0"/>
                    <a:ea typeface="ＭＳ Ｐゴシック" pitchFamily="34" charset="-128"/>
                    <a:cs typeface="Calibri" panose="020F0502020204030204" pitchFamily="34" charset="0"/>
                  </a:rPr>
                  <a:t>Opioid Effect </a:t>
                </a:r>
              </a:p>
            </p:txBody>
          </p:sp>
          <p:sp>
            <p:nvSpPr>
              <p:cNvPr id="39" name="Freeform 38"/>
              <p:cNvSpPr/>
              <p:nvPr/>
            </p:nvSpPr>
            <p:spPr bwMode="auto">
              <a:xfrm>
                <a:off x="1434834" y="3104989"/>
                <a:ext cx="992930" cy="648409"/>
              </a:xfrm>
              <a:custGeom>
                <a:avLst/>
                <a:gdLst>
                  <a:gd name="connsiteX0" fmla="*/ 0 w 1876425"/>
                  <a:gd name="connsiteY0" fmla="*/ 1143000 h 1143000"/>
                  <a:gd name="connsiteX1" fmla="*/ 142875 w 1876425"/>
                  <a:gd name="connsiteY1" fmla="*/ 895350 h 1143000"/>
                  <a:gd name="connsiteX2" fmla="*/ 333375 w 1876425"/>
                  <a:gd name="connsiteY2" fmla="*/ 581025 h 1143000"/>
                  <a:gd name="connsiteX3" fmla="*/ 542925 w 1876425"/>
                  <a:gd name="connsiteY3" fmla="*/ 200025 h 1143000"/>
                  <a:gd name="connsiteX4" fmla="*/ 790575 w 1876425"/>
                  <a:gd name="connsiteY4" fmla="*/ 47625 h 1143000"/>
                  <a:gd name="connsiteX5" fmla="*/ 1095375 w 1876425"/>
                  <a:gd name="connsiteY5" fmla="*/ 9525 h 1143000"/>
                  <a:gd name="connsiteX6" fmla="*/ 1876425 w 1876425"/>
                  <a:gd name="connsiteY6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425" h="1143000">
                    <a:moveTo>
                      <a:pt x="0" y="1143000"/>
                    </a:moveTo>
                    <a:cubicBezTo>
                      <a:pt x="43656" y="1066006"/>
                      <a:pt x="87313" y="989012"/>
                      <a:pt x="142875" y="895350"/>
                    </a:cubicBezTo>
                    <a:cubicBezTo>
                      <a:pt x="198437" y="801688"/>
                      <a:pt x="266700" y="696912"/>
                      <a:pt x="333375" y="581025"/>
                    </a:cubicBezTo>
                    <a:cubicBezTo>
                      <a:pt x="400050" y="465138"/>
                      <a:pt x="466725" y="288925"/>
                      <a:pt x="542925" y="200025"/>
                    </a:cubicBezTo>
                    <a:cubicBezTo>
                      <a:pt x="619125" y="111125"/>
                      <a:pt x="698500" y="79375"/>
                      <a:pt x="790575" y="47625"/>
                    </a:cubicBezTo>
                    <a:cubicBezTo>
                      <a:pt x="882650" y="15875"/>
                      <a:pt x="914400" y="17462"/>
                      <a:pt x="1095375" y="9525"/>
                    </a:cubicBezTo>
                    <a:cubicBezTo>
                      <a:pt x="1276350" y="1588"/>
                      <a:pt x="1576387" y="794"/>
                      <a:pt x="1876425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Freeform 39"/>
              <p:cNvSpPr/>
              <p:nvPr/>
            </p:nvSpPr>
            <p:spPr bwMode="auto">
              <a:xfrm>
                <a:off x="1570852" y="2240456"/>
                <a:ext cx="851803" cy="1529166"/>
              </a:xfrm>
              <a:custGeom>
                <a:avLst/>
                <a:gdLst>
                  <a:gd name="connsiteX0" fmla="*/ 0 w 1609725"/>
                  <a:gd name="connsiteY0" fmla="*/ 2695575 h 2695575"/>
                  <a:gd name="connsiteX1" fmla="*/ 228600 w 1609725"/>
                  <a:gd name="connsiteY1" fmla="*/ 2381250 h 2695575"/>
                  <a:gd name="connsiteX2" fmla="*/ 542925 w 1609725"/>
                  <a:gd name="connsiteY2" fmla="*/ 1838325 h 2695575"/>
                  <a:gd name="connsiteX3" fmla="*/ 847725 w 1609725"/>
                  <a:gd name="connsiteY3" fmla="*/ 1047750 h 2695575"/>
                  <a:gd name="connsiteX4" fmla="*/ 1076325 w 1609725"/>
                  <a:gd name="connsiteY4" fmla="*/ 552450 h 2695575"/>
                  <a:gd name="connsiteX5" fmla="*/ 1304925 w 1609725"/>
                  <a:gd name="connsiteY5" fmla="*/ 276225 h 2695575"/>
                  <a:gd name="connsiteX6" fmla="*/ 1609725 w 1609725"/>
                  <a:gd name="connsiteY6" fmla="*/ 0 h 2695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09725" h="2695575">
                    <a:moveTo>
                      <a:pt x="0" y="2695575"/>
                    </a:moveTo>
                    <a:cubicBezTo>
                      <a:pt x="69056" y="2609850"/>
                      <a:pt x="138113" y="2524125"/>
                      <a:pt x="228600" y="2381250"/>
                    </a:cubicBezTo>
                    <a:cubicBezTo>
                      <a:pt x="319087" y="2238375"/>
                      <a:pt x="439738" y="2060575"/>
                      <a:pt x="542925" y="1838325"/>
                    </a:cubicBezTo>
                    <a:cubicBezTo>
                      <a:pt x="646113" y="1616075"/>
                      <a:pt x="758825" y="1262062"/>
                      <a:pt x="847725" y="1047750"/>
                    </a:cubicBezTo>
                    <a:cubicBezTo>
                      <a:pt x="936625" y="833438"/>
                      <a:pt x="1000125" y="681038"/>
                      <a:pt x="1076325" y="552450"/>
                    </a:cubicBezTo>
                    <a:cubicBezTo>
                      <a:pt x="1152525" y="423862"/>
                      <a:pt x="1216025" y="368300"/>
                      <a:pt x="1304925" y="276225"/>
                    </a:cubicBezTo>
                    <a:cubicBezTo>
                      <a:pt x="1393825" y="184150"/>
                      <a:pt x="1501775" y="92075"/>
                      <a:pt x="1609725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1681779" y="3753399"/>
                <a:ext cx="761079" cy="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" name="Oval 41"/>
              <p:cNvSpPr/>
              <p:nvPr/>
            </p:nvSpPr>
            <p:spPr bwMode="auto">
              <a:xfrm>
                <a:off x="1535499" y="3720979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1656465" y="3542666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1817754" y="3240075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1974001" y="2786188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2100007" y="2499808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2220973" y="2353915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2377223" y="2197217"/>
                <a:ext cx="80644" cy="8645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1389331" y="3704769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1459895" y="3564280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1565740" y="3375160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1666547" y="3175234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1812712" y="3083376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1958880" y="3067166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2261327" y="3080882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2220973" y="3061762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2367141" y="3067166"/>
                <a:ext cx="80644" cy="86455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Isosceles Triangle 142"/>
              <p:cNvSpPr/>
              <p:nvPr/>
            </p:nvSpPr>
            <p:spPr bwMode="auto">
              <a:xfrm>
                <a:off x="1651424" y="3710172"/>
                <a:ext cx="120966" cy="86455"/>
              </a:xfrm>
              <a:prstGeom prst="triangle">
                <a:avLst/>
              </a:prstGeom>
              <a:solidFill>
                <a:srgbClr val="7441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Isosceles Triangle 143"/>
              <p:cNvSpPr/>
              <p:nvPr/>
            </p:nvSpPr>
            <p:spPr bwMode="auto">
              <a:xfrm>
                <a:off x="1791542" y="3710172"/>
                <a:ext cx="120966" cy="86455"/>
              </a:xfrm>
              <a:prstGeom prst="triangle">
                <a:avLst/>
              </a:prstGeom>
              <a:solidFill>
                <a:srgbClr val="7441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Isosceles Triangle 144"/>
              <p:cNvSpPr/>
              <p:nvPr/>
            </p:nvSpPr>
            <p:spPr bwMode="auto">
              <a:xfrm>
                <a:off x="1931662" y="3710172"/>
                <a:ext cx="120966" cy="86455"/>
              </a:xfrm>
              <a:prstGeom prst="triangle">
                <a:avLst/>
              </a:prstGeom>
              <a:solidFill>
                <a:srgbClr val="7441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Isosceles Triangle 145"/>
              <p:cNvSpPr/>
              <p:nvPr/>
            </p:nvSpPr>
            <p:spPr bwMode="auto">
              <a:xfrm>
                <a:off x="2071781" y="3710172"/>
                <a:ext cx="120966" cy="86455"/>
              </a:xfrm>
              <a:prstGeom prst="triangle">
                <a:avLst/>
              </a:prstGeom>
              <a:solidFill>
                <a:srgbClr val="7441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Isosceles Triangle 146"/>
              <p:cNvSpPr/>
              <p:nvPr/>
            </p:nvSpPr>
            <p:spPr bwMode="auto">
              <a:xfrm>
                <a:off x="2211900" y="3710172"/>
                <a:ext cx="120966" cy="86455"/>
              </a:xfrm>
              <a:prstGeom prst="triangle">
                <a:avLst/>
              </a:prstGeom>
              <a:solidFill>
                <a:srgbClr val="7441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Isosceles Triangle 147"/>
              <p:cNvSpPr/>
              <p:nvPr/>
            </p:nvSpPr>
            <p:spPr bwMode="auto">
              <a:xfrm>
                <a:off x="2352019" y="3710172"/>
                <a:ext cx="120966" cy="86455"/>
              </a:xfrm>
              <a:prstGeom prst="triangle">
                <a:avLst/>
              </a:prstGeom>
              <a:solidFill>
                <a:srgbClr val="7441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43398" tIns="21699" rIns="43398" bIns="2169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217020" hangingPunct="0">
                  <a:lnSpc>
                    <a:spcPct val="93000"/>
                  </a:lnSpc>
                  <a:buClr>
                    <a:srgbClr val="000000"/>
                  </a:buClr>
                  <a:buSzPct val="45000"/>
                  <a:defRPr/>
                </a:pPr>
                <a:endParaRPr lang="en-US" sz="2000" dirty="0">
                  <a:solidFill>
                    <a:srgbClr val="000000"/>
                  </a:solidFill>
                  <a:latin typeface="Calibri" panose="020F0502020204030204" pitchFamily="34" charset="0"/>
                  <a:ea typeface="ＭＳ Ｐゴシック" pitchFamily="34" charset="-128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82148" y="4517027"/>
            <a:ext cx="297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numCol="1">
            <a:spAutoFit/>
          </a:bodyPr>
          <a:lstStyle/>
          <a:p>
            <a:pPr defTabSz="514387">
              <a:defRPr/>
            </a:pP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DECREASES: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Opioid use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Opioid overdose deaths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Criminal activity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8C8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HIV and HCV transmission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66801" y="656553"/>
            <a:ext cx="5465248" cy="933583"/>
          </a:xfrm>
          <a:prstGeom prst="rect">
            <a:avLst/>
          </a:prstGeom>
        </p:spPr>
        <p:txBody>
          <a:bodyPr wrap="square" lIns="60956" tIns="30477" rIns="60956" bIns="30477">
            <a:spAutoFit/>
          </a:bodyPr>
          <a:lstStyle/>
          <a:p>
            <a:pPr defTabSz="340859">
              <a:lnSpc>
                <a:spcPts val="3440"/>
              </a:lnSpc>
              <a:spcBef>
                <a:spcPts val="800"/>
              </a:spcBef>
              <a:buClr>
                <a:srgbClr val="FF0000"/>
              </a:buClr>
              <a:buSzPct val="150000"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Medications for Opioid Use Disorders (MOUD or MAT, OST)</a:t>
            </a:r>
          </a:p>
        </p:txBody>
      </p:sp>
      <p:pic>
        <p:nvPicPr>
          <p:cNvPr id="72" name="Picture 3">
            <a:extLst>
              <a:ext uri="{FF2B5EF4-FFF2-40B4-BE49-F238E27FC236}">
                <a16:creationId xmlns:a16="http://schemas.microsoft.com/office/drawing/2014/main" id="{5699032F-197F-144D-9D8C-F3E135AAC3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6"/>
          <a:stretch/>
        </p:blipFill>
        <p:spPr bwMode="auto">
          <a:xfrm>
            <a:off x="6481070" y="1308284"/>
            <a:ext cx="5433093" cy="430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4DF46DC4-D17C-B943-B919-960446126C94}"/>
              </a:ext>
            </a:extLst>
          </p:cNvPr>
          <p:cNvSpPr/>
          <p:nvPr/>
        </p:nvSpPr>
        <p:spPr>
          <a:xfrm>
            <a:off x="6265776" y="669524"/>
            <a:ext cx="5857031" cy="508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240"/>
              </a:lnSpc>
            </a:pPr>
            <a:r>
              <a:rPr lang="en-US" sz="28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 of MOUD on HIV Transmission</a:t>
            </a:r>
            <a:endParaRPr lang="en-US" sz="280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1C146C9-FB4F-5943-8E53-D449CF19E530}"/>
              </a:ext>
            </a:extLst>
          </p:cNvPr>
          <p:cNvSpPr/>
          <p:nvPr/>
        </p:nvSpPr>
        <p:spPr>
          <a:xfrm>
            <a:off x="6210196" y="5545746"/>
            <a:ext cx="597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D8C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MOUD reduced HIV infections by 54%       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:a16="http://schemas.microsoft.com/office/drawing/2014/main" id="{D8030ABB-8696-3F45-8959-05F0E0022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1813" y="6196759"/>
            <a:ext cx="244066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en-US" sz="1400" i="1" dirty="0">
                <a:latin typeface="Franklin Gothic Book" panose="020B0503020102020204" pitchFamily="34" charset="0"/>
                <a:cs typeface="Calibri" panose="020F0502020204030204" pitchFamily="34" charset="0"/>
              </a:rPr>
              <a:t>MacArthur GJ et al. BMJ 2012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53E6C17E-FC62-4ABF-8757-A3B00B42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0006" y="4545782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numCol="1">
            <a:spAutoFit/>
          </a:bodyPr>
          <a:lstStyle/>
          <a:p>
            <a:pPr marL="257194" indent="-257194" defTabSz="514387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INCREASES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Social functioning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8C8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Retention in HIV treatment</a:t>
            </a:r>
          </a:p>
          <a:p>
            <a:pPr marL="257194" indent="-257194" defTabSz="514387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4D8C8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Improves HIV Outcomes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E6E20A-14E8-4B27-9903-167693FA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731" y="8884"/>
            <a:ext cx="8265614" cy="733293"/>
          </a:xfrm>
        </p:spPr>
        <p:txBody>
          <a:bodyPr>
            <a:normAutofit/>
          </a:bodyPr>
          <a:lstStyle/>
          <a:p>
            <a:r>
              <a:rPr lang="en-US" sz="3600" b="0" dirty="0"/>
              <a:t>Addiction Can Be Treated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5A5B2E6-DDAA-48DA-9452-F6718276A171}"/>
              </a:ext>
            </a:extLst>
          </p:cNvPr>
          <p:cNvGrpSpPr/>
          <p:nvPr/>
        </p:nvGrpSpPr>
        <p:grpSpPr>
          <a:xfrm>
            <a:off x="10727799" y="5084107"/>
            <a:ext cx="1400875" cy="276684"/>
            <a:chOff x="9720775" y="4723784"/>
            <a:chExt cx="1561514" cy="27024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B6ABF09-C6A8-470E-8EBB-3EC5B5B52731}"/>
                </a:ext>
              </a:extLst>
            </p:cNvPr>
            <p:cNvCxnSpPr/>
            <p:nvPr/>
          </p:nvCxnSpPr>
          <p:spPr>
            <a:xfrm>
              <a:off x="9720775" y="4994031"/>
              <a:ext cx="15615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63F1BA-48B9-4A33-BF82-9E4F7DFFFD6A}"/>
                </a:ext>
              </a:extLst>
            </p:cNvPr>
            <p:cNvCxnSpPr/>
            <p:nvPr/>
          </p:nvCxnSpPr>
          <p:spPr>
            <a:xfrm>
              <a:off x="9720775" y="4724400"/>
              <a:ext cx="15615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7320299-AEEE-4F6C-A1E9-14554F8BB190}"/>
                </a:ext>
              </a:extLst>
            </p:cNvPr>
            <p:cNvCxnSpPr>
              <a:cxnSpLocks/>
            </p:cNvCxnSpPr>
            <p:nvPr/>
          </p:nvCxnSpPr>
          <p:spPr>
            <a:xfrm>
              <a:off x="11282289" y="4723784"/>
              <a:ext cx="0" cy="2702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EBB62AA-8A70-496E-90C8-828D83D11770}"/>
                </a:ext>
              </a:extLst>
            </p:cNvPr>
            <p:cNvCxnSpPr>
              <a:cxnSpLocks/>
            </p:cNvCxnSpPr>
            <p:nvPr/>
          </p:nvCxnSpPr>
          <p:spPr>
            <a:xfrm>
              <a:off x="9732498" y="4723784"/>
              <a:ext cx="0" cy="2702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005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01937DDE-72B1-469A-B46E-E207F3BF1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866" y="2193216"/>
            <a:ext cx="4569544" cy="302380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69% increased recruitment to ART</a:t>
            </a:r>
          </a:p>
          <a:p>
            <a:r>
              <a:rPr lang="en-US" b="1" dirty="0"/>
              <a:t>Two-fold increase in ART adherence</a:t>
            </a:r>
          </a:p>
          <a:p>
            <a:r>
              <a:rPr lang="en-US" b="1" dirty="0"/>
              <a:t>45% increase in odds of plasma viral suppression (VS)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188426-C8DD-8B47-89BA-DF04EDE051D6}"/>
              </a:ext>
            </a:extLst>
          </p:cNvPr>
          <p:cNvSpPr txBox="1"/>
          <p:nvPr/>
        </p:nvSpPr>
        <p:spPr>
          <a:xfrm>
            <a:off x="2103121" y="56271"/>
            <a:ext cx="8510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ea typeface="ヒラギノ角ゴ Pro W3" pitchFamily="1" charset="-128"/>
                <a:cs typeface="+mn-cs"/>
              </a:rPr>
              <a:t>Treating Opioid Use Disorders in PLWH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F0B9D-B605-C145-BFFA-CABBDCAF8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9"/>
          <a:stretch/>
        </p:blipFill>
        <p:spPr>
          <a:xfrm>
            <a:off x="5153508" y="1181618"/>
            <a:ext cx="6876622" cy="4903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B1F378-73F8-D34A-8685-190729F59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251" y="689523"/>
            <a:ext cx="6049136" cy="46370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Effects of MOUD on Viral Suppression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DA55F3-B262-A34E-8AEA-BD93F51986DE}"/>
              </a:ext>
            </a:extLst>
          </p:cNvPr>
          <p:cNvSpPr/>
          <p:nvPr/>
        </p:nvSpPr>
        <p:spPr>
          <a:xfrm>
            <a:off x="9932276" y="5116422"/>
            <a:ext cx="1933904" cy="29428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12CFB0-9804-3E48-A6B6-46F5AB35AB90}"/>
              </a:ext>
            </a:extLst>
          </p:cNvPr>
          <p:cNvSpPr txBox="1"/>
          <p:nvPr/>
        </p:nvSpPr>
        <p:spPr>
          <a:xfrm>
            <a:off x="417790" y="1209906"/>
            <a:ext cx="4399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MOUD Improves uptake and retention in ART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E21A1-36B4-C94B-AE98-8E80C61380DE}"/>
              </a:ext>
            </a:extLst>
          </p:cNvPr>
          <p:cNvSpPr/>
          <p:nvPr/>
        </p:nvSpPr>
        <p:spPr>
          <a:xfrm>
            <a:off x="0" y="5681142"/>
            <a:ext cx="2628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>
                <a:solidFill>
                  <a:srgbClr val="660066"/>
                </a:solidFill>
                <a:latin typeface="Franklin Gothic Book" panose="020B0503020102020204" pitchFamily="34" charset="0"/>
                <a:hlinkClick r:id="rId3" tooltip="Clinical infectious diseases : an official publication of the Infectious Diseases Society of America."/>
              </a:rPr>
              <a:t>Lou et al., Clin Infect Dis.</a:t>
            </a:r>
            <a:r>
              <a:rPr lang="en-US" sz="1400" i="1" dirty="0">
                <a:solidFill>
                  <a:srgbClr val="000000"/>
                </a:solidFill>
                <a:latin typeface="Franklin Gothic Book" panose="020B0503020102020204" pitchFamily="34" charset="0"/>
              </a:rPr>
              <a:t> 2016</a:t>
            </a:r>
            <a:endParaRPr lang="en-US" sz="1400" i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4">
            <a:extLst>
              <a:ext uri="{FF2B5EF4-FFF2-40B4-BE49-F238E27FC236}">
                <a16:creationId xmlns:a16="http://schemas.microsoft.com/office/drawing/2014/main" id="{4B02D7F6-1C07-F742-9BEF-BA170BE877A4}"/>
              </a:ext>
            </a:extLst>
          </p:cNvPr>
          <p:cNvSpPr txBox="1">
            <a:spLocks/>
          </p:cNvSpPr>
          <p:nvPr/>
        </p:nvSpPr>
        <p:spPr>
          <a:xfrm>
            <a:off x="713532" y="1060132"/>
            <a:ext cx="5525229" cy="5844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7715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1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77155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MOUD Coverage among PWID</a:t>
            </a:r>
          </a:p>
        </p:txBody>
      </p:sp>
      <p:pic>
        <p:nvPicPr>
          <p:cNvPr id="66" name="Picture 6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D15EA81B-C570-F747-BCBB-17277A363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" y="1730085"/>
            <a:ext cx="5815549" cy="415170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57DDB856-DE94-8944-9E93-F3D8E1043A04}"/>
              </a:ext>
            </a:extLst>
          </p:cNvPr>
          <p:cNvSpPr txBox="1"/>
          <p:nvPr/>
        </p:nvSpPr>
        <p:spPr>
          <a:xfrm>
            <a:off x="68946" y="6176537"/>
            <a:ext cx="340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Arial" panose="020B0604020202020204" pitchFamily="34" charset="0"/>
              </a:rPr>
              <a:t>Larney S et al., Lancet Global Health 2017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BA7021-D837-524B-A286-CAE6C0E1DD1A}"/>
              </a:ext>
            </a:extLst>
          </p:cNvPr>
          <p:cNvSpPr/>
          <p:nvPr/>
        </p:nvSpPr>
        <p:spPr>
          <a:xfrm>
            <a:off x="1880328" y="-27065"/>
            <a:ext cx="8456530" cy="1041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14387">
              <a:lnSpc>
                <a:spcPts val="3720"/>
              </a:lnSpc>
              <a:defRPr/>
            </a:pPr>
            <a:r>
              <a:rPr lang="en-US" sz="3600" dirty="0">
                <a:solidFill>
                  <a:srgbClr val="FF0000"/>
                </a:solidFill>
                <a:latin typeface="Franklin Gothic Book" panose="020B0503020102020204" pitchFamily="34" charset="0"/>
                <a:ea typeface="ＭＳ Ｐゴシック" pitchFamily="1" charset="-128"/>
                <a:cs typeface="Arial" panose="020B0604020202020204" pitchFamily="34" charset="0"/>
              </a:rPr>
              <a:t>Medications for OUD are Highly Underutilized and Retention is Poor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EA8B39C-A963-0F47-A42C-88FCD63E2E24}"/>
              </a:ext>
            </a:extLst>
          </p:cNvPr>
          <p:cNvCxnSpPr/>
          <p:nvPr/>
        </p:nvCxnSpPr>
        <p:spPr bwMode="auto">
          <a:xfrm flipH="1" flipV="1">
            <a:off x="10112991" y="4852440"/>
            <a:ext cx="965205" cy="838119"/>
          </a:xfrm>
          <a:prstGeom prst="straightConnector1">
            <a:avLst/>
          </a:prstGeom>
          <a:noFill/>
          <a:ln w="76200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13A00400-85C2-4948-B28C-ECDB24252C3E}"/>
              </a:ext>
            </a:extLst>
          </p:cNvPr>
          <p:cNvSpPr/>
          <p:nvPr/>
        </p:nvSpPr>
        <p:spPr>
          <a:xfrm>
            <a:off x="8930906" y="6136296"/>
            <a:ext cx="32610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48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ＭＳ Ｐゴシック" pitchFamily="34" charset="-128"/>
                <a:cs typeface="Arial" panose="020B0604020202020204" pitchFamily="34" charset="0"/>
              </a:rPr>
              <a:t>Williams et al.  Health Affairs Blog, 2017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9CE0372-1506-8744-9B4C-12E5835D18C2}"/>
              </a:ext>
            </a:extLst>
          </p:cNvPr>
          <p:cNvSpPr txBox="1"/>
          <p:nvPr/>
        </p:nvSpPr>
        <p:spPr>
          <a:xfrm>
            <a:off x="6847137" y="1060132"/>
            <a:ext cx="49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Arial" charset="0"/>
                <a:cs typeface="Arial" charset="0"/>
              </a:rPr>
              <a:t>OUD Cascade of Care, USA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1965E2F-7D1C-9041-BDB7-07A9EFA98AE6}"/>
              </a:ext>
            </a:extLst>
          </p:cNvPr>
          <p:cNvGrpSpPr/>
          <p:nvPr/>
        </p:nvGrpSpPr>
        <p:grpSpPr>
          <a:xfrm>
            <a:off x="6856443" y="1590716"/>
            <a:ext cx="4684626" cy="4290331"/>
            <a:chOff x="2887426" y="1872289"/>
            <a:chExt cx="4389302" cy="424949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AAC195E-11FA-2D43-9080-3C53AD462E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4" t="5057" r="39487" b="3932"/>
            <a:stretch/>
          </p:blipFill>
          <p:spPr>
            <a:xfrm>
              <a:off x="2887426" y="1872289"/>
              <a:ext cx="4389302" cy="4249493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2E5A6165-8404-C544-A35D-76FBCE44641D}"/>
                </a:ext>
              </a:extLst>
            </p:cNvPr>
            <p:cNvSpPr/>
            <p:nvPr/>
          </p:nvSpPr>
          <p:spPr>
            <a:xfrm>
              <a:off x="4481848" y="1872289"/>
              <a:ext cx="306947" cy="1347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7696CAF-730A-9144-A9EA-732A3FF26788}"/>
                </a:ext>
              </a:extLst>
            </p:cNvPr>
            <p:cNvSpPr/>
            <p:nvPr/>
          </p:nvSpPr>
          <p:spPr>
            <a:xfrm>
              <a:off x="5056318" y="2005045"/>
              <a:ext cx="295265" cy="1983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E80E85F-E58C-4E4B-B710-DB0B6C519FC5}"/>
                </a:ext>
              </a:extLst>
            </p:cNvPr>
            <p:cNvSpPr/>
            <p:nvPr/>
          </p:nvSpPr>
          <p:spPr>
            <a:xfrm>
              <a:off x="5620842" y="2314777"/>
              <a:ext cx="284531" cy="1983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2382716-8F60-EA4F-88CF-013B4367C451}"/>
                </a:ext>
              </a:extLst>
            </p:cNvPr>
            <p:cNvSpPr/>
            <p:nvPr/>
          </p:nvSpPr>
          <p:spPr>
            <a:xfrm>
              <a:off x="6172487" y="2427776"/>
              <a:ext cx="299555" cy="1983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F4B1B87-0E0B-3540-8F45-6D411D6D0BBE}"/>
                </a:ext>
              </a:extLst>
            </p:cNvPr>
            <p:cNvSpPr/>
            <p:nvPr/>
          </p:nvSpPr>
          <p:spPr>
            <a:xfrm>
              <a:off x="6726277" y="2492937"/>
              <a:ext cx="329551" cy="19833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ADCE848-638B-EC47-95CA-8EE18981D5B2}"/>
                </a:ext>
              </a:extLst>
            </p:cNvPr>
            <p:cNvCxnSpPr/>
            <p:nvPr/>
          </p:nvCxnSpPr>
          <p:spPr>
            <a:xfrm>
              <a:off x="3737575" y="3291773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C1EC270-82A5-D64E-B67A-7D4B4BABE853}"/>
                </a:ext>
              </a:extLst>
            </p:cNvPr>
            <p:cNvCxnSpPr/>
            <p:nvPr/>
          </p:nvCxnSpPr>
          <p:spPr>
            <a:xfrm>
              <a:off x="3750454" y="2049135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4A93045C-C7BE-734D-A75B-EA5F6B721CB7}"/>
                </a:ext>
              </a:extLst>
            </p:cNvPr>
            <p:cNvCxnSpPr/>
            <p:nvPr/>
          </p:nvCxnSpPr>
          <p:spPr>
            <a:xfrm>
              <a:off x="3737575" y="2455031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8979240-7288-DB4F-97CC-9F9915BCD09C}"/>
                </a:ext>
              </a:extLst>
            </p:cNvPr>
            <p:cNvCxnSpPr/>
            <p:nvPr/>
          </p:nvCxnSpPr>
          <p:spPr>
            <a:xfrm>
              <a:off x="3737575" y="2884364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116D570A-6EE0-8040-A212-C462EAAB8AD9}"/>
                </a:ext>
              </a:extLst>
            </p:cNvPr>
            <p:cNvCxnSpPr/>
            <p:nvPr/>
          </p:nvCxnSpPr>
          <p:spPr>
            <a:xfrm>
              <a:off x="3737575" y="3699176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FF0DF16-8932-6F44-863E-44A24DA05C0A}"/>
                </a:ext>
              </a:extLst>
            </p:cNvPr>
            <p:cNvCxnSpPr/>
            <p:nvPr/>
          </p:nvCxnSpPr>
          <p:spPr>
            <a:xfrm>
              <a:off x="3737575" y="4115644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77434F4-739D-DB43-B568-9DDA3C8A7A5D}"/>
                </a:ext>
              </a:extLst>
            </p:cNvPr>
            <p:cNvCxnSpPr/>
            <p:nvPr/>
          </p:nvCxnSpPr>
          <p:spPr>
            <a:xfrm>
              <a:off x="3737575" y="4530591"/>
              <a:ext cx="341315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DE0150F1-BEB3-3140-B070-BBD46D9AA26C}"/>
                </a:ext>
              </a:extLst>
            </p:cNvPr>
            <p:cNvSpPr/>
            <p:nvPr/>
          </p:nvSpPr>
          <p:spPr>
            <a:xfrm>
              <a:off x="4480449" y="3220125"/>
              <a:ext cx="306947" cy="130941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DF62823-CF43-F54F-BCB4-D1A4DD416242}"/>
                </a:ext>
              </a:extLst>
            </p:cNvPr>
            <p:cNvSpPr/>
            <p:nvPr/>
          </p:nvSpPr>
          <p:spPr>
            <a:xfrm>
              <a:off x="5059762" y="3992852"/>
              <a:ext cx="306947" cy="530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92AB9F2-ED48-C04A-9CE3-2B3E4406E4F8}"/>
                </a:ext>
              </a:extLst>
            </p:cNvPr>
            <p:cNvSpPr/>
            <p:nvPr/>
          </p:nvSpPr>
          <p:spPr>
            <a:xfrm>
              <a:off x="5628618" y="4302584"/>
              <a:ext cx="306947" cy="21934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2531614-A375-F947-B8FD-F4C7CD827511}"/>
                </a:ext>
              </a:extLst>
            </p:cNvPr>
            <p:cNvSpPr/>
            <p:nvPr/>
          </p:nvSpPr>
          <p:spPr>
            <a:xfrm>
              <a:off x="6170311" y="4415583"/>
              <a:ext cx="306947" cy="10483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19614966-9CCE-EE4A-A236-2573974F9EA6}"/>
                </a:ext>
              </a:extLst>
            </p:cNvPr>
            <p:cNvSpPr/>
            <p:nvPr/>
          </p:nvSpPr>
          <p:spPr>
            <a:xfrm>
              <a:off x="6730118" y="4471022"/>
              <a:ext cx="306947" cy="5681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22FCF2B-F333-724D-BF97-063A8A63DE51}"/>
                </a:ext>
              </a:extLst>
            </p:cNvPr>
            <p:cNvSpPr/>
            <p:nvPr/>
          </p:nvSpPr>
          <p:spPr>
            <a:xfrm>
              <a:off x="3939533" y="2546191"/>
              <a:ext cx="307359" cy="198334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17580</TotalTime>
  <Words>798</Words>
  <Application>Microsoft Office PowerPoint</Application>
  <PresentationFormat>Widescreen</PresentationFormat>
  <Paragraphs>154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ＭＳ Ｐゴシック</vt:lpstr>
      <vt:lpstr>ＭＳ Ｐゴシック</vt:lpstr>
      <vt:lpstr>Arial</vt:lpstr>
      <vt:lpstr>Calibri</vt:lpstr>
      <vt:lpstr>Calibri Light</vt:lpstr>
      <vt:lpstr>Franklin Gothic Book</vt:lpstr>
      <vt:lpstr>msgothic</vt:lpstr>
      <vt:lpstr>Osaka</vt:lpstr>
      <vt:lpstr>Raleway</vt:lpstr>
      <vt:lpstr>SimHei</vt:lpstr>
      <vt:lpstr>Times</vt:lpstr>
      <vt:lpstr>Wingdings 3</vt:lpstr>
      <vt:lpstr>ヒラギノ角ゴ Pro W3</vt:lpstr>
      <vt:lpstr>AIDS 2016_Template</vt:lpstr>
      <vt:lpstr>34_Office Theme</vt:lpstr>
      <vt:lpstr>Opioid Use Disorders: Impact on HIV</vt:lpstr>
      <vt:lpstr>PowerPoint Presentation</vt:lpstr>
      <vt:lpstr>Globally HIV Appears to be Rising Among PWID</vt:lpstr>
      <vt:lpstr>PowerPoint Presentation</vt:lpstr>
      <vt:lpstr>U.S. counties vulnerable to rapid spread of IDU-associated HIV</vt:lpstr>
      <vt:lpstr>Addiction is a Disease of the Brain</vt:lpstr>
      <vt:lpstr>Addiction Can Be Treated</vt:lpstr>
      <vt:lpstr>Effects of MOUD on Viral Suppression</vt:lpstr>
      <vt:lpstr>PowerPoint Presentation</vt:lpstr>
      <vt:lpstr>Implementing MOUD in Healthcare Settings</vt:lpstr>
      <vt:lpstr>PowerPoint Presentation</vt:lpstr>
      <vt:lpstr>Social Interaction Favored over Heroin Unless Social Interaction is Punished</vt:lpstr>
      <vt:lpstr>THANKS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Media</cp:lastModifiedBy>
  <cp:revision>231</cp:revision>
  <cp:lastPrinted>2017-01-16T15:31:13Z</cp:lastPrinted>
  <dcterms:created xsi:type="dcterms:W3CDTF">2017-01-13T09:09:35Z</dcterms:created>
  <dcterms:modified xsi:type="dcterms:W3CDTF">2019-07-21T20:06:09Z</dcterms:modified>
</cp:coreProperties>
</file>